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ppt/embeddings/oleObject50.bin" ContentType="application/vnd.openxmlformats-officedocument.oleObject"/>
  <Override PartName="/ppt/embeddings/oleObject51.bin" ContentType="application/vnd.openxmlformats-officedocument.oleObject"/>
  <Override PartName="/ppt/embeddings/oleObject52.bin" ContentType="application/vnd.openxmlformats-officedocument.oleObject"/>
  <Override PartName="/ppt/embeddings/oleObject53.bin" ContentType="application/vnd.openxmlformats-officedocument.oleObject"/>
  <Override PartName="/ppt/embeddings/oleObject54.bin" ContentType="application/vnd.openxmlformats-officedocument.oleObject"/>
  <Override PartName="/ppt/embeddings/oleObject55.bin" ContentType="application/vnd.openxmlformats-officedocument.oleObject"/>
  <Override PartName="/ppt/embeddings/oleObject56.bin" ContentType="application/vnd.openxmlformats-officedocument.oleObject"/>
  <Override PartName="/ppt/embeddings/oleObject57.bin" ContentType="application/vnd.openxmlformats-officedocument.oleObject"/>
  <Override PartName="/ppt/embeddings/oleObject58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4" r:id="rId3"/>
    <p:sldMasterId id="2147483696" r:id="rId4"/>
    <p:sldMasterId id="2147483708" r:id="rId5"/>
  </p:sldMasterIdLst>
  <p:notesMasterIdLst>
    <p:notesMasterId r:id="rId60"/>
  </p:notesMasterIdLst>
  <p:sldIdLst>
    <p:sldId id="293" r:id="rId6"/>
    <p:sldId id="256" r:id="rId7"/>
    <p:sldId id="257" r:id="rId8"/>
    <p:sldId id="258" r:id="rId9"/>
    <p:sldId id="288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87" r:id="rId19"/>
    <p:sldId id="289" r:id="rId20"/>
    <p:sldId id="286" r:id="rId21"/>
    <p:sldId id="290" r:id="rId22"/>
    <p:sldId id="291" r:id="rId23"/>
    <p:sldId id="292" r:id="rId24"/>
    <p:sldId id="285" r:id="rId25"/>
    <p:sldId id="278" r:id="rId26"/>
    <p:sldId id="294" r:id="rId27"/>
    <p:sldId id="259" r:id="rId28"/>
    <p:sldId id="296" r:id="rId29"/>
    <p:sldId id="297" r:id="rId30"/>
    <p:sldId id="298" r:id="rId31"/>
    <p:sldId id="299" r:id="rId32"/>
    <p:sldId id="300" r:id="rId33"/>
    <p:sldId id="301" r:id="rId34"/>
    <p:sldId id="302" r:id="rId35"/>
    <p:sldId id="303" r:id="rId36"/>
    <p:sldId id="304" r:id="rId37"/>
    <p:sldId id="305" r:id="rId38"/>
    <p:sldId id="306" r:id="rId39"/>
    <p:sldId id="307" r:id="rId40"/>
    <p:sldId id="308" r:id="rId41"/>
    <p:sldId id="309" r:id="rId42"/>
    <p:sldId id="310" r:id="rId43"/>
    <p:sldId id="311" r:id="rId44"/>
    <p:sldId id="312" r:id="rId45"/>
    <p:sldId id="313" r:id="rId46"/>
    <p:sldId id="314" r:id="rId47"/>
    <p:sldId id="315" r:id="rId48"/>
    <p:sldId id="316" r:id="rId49"/>
    <p:sldId id="317" r:id="rId50"/>
    <p:sldId id="318" r:id="rId51"/>
    <p:sldId id="319" r:id="rId52"/>
    <p:sldId id="320" r:id="rId53"/>
    <p:sldId id="321" r:id="rId54"/>
    <p:sldId id="322" r:id="rId55"/>
    <p:sldId id="323" r:id="rId56"/>
    <p:sldId id="295" r:id="rId57"/>
    <p:sldId id="260" r:id="rId58"/>
    <p:sldId id="261" r:id="rId5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0" d="100"/>
          <a:sy n="160" d="100"/>
        </p:scale>
        <p:origin x="-21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63" Type="http://schemas.openxmlformats.org/officeDocument/2006/relationships/viewProps" Target="viewProps.xml"/><Relationship Id="rId64" Type="http://schemas.openxmlformats.org/officeDocument/2006/relationships/theme" Target="theme/theme1.xml"/><Relationship Id="rId65" Type="http://schemas.openxmlformats.org/officeDocument/2006/relationships/tableStyles" Target="tableStyles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60" Type="http://schemas.openxmlformats.org/officeDocument/2006/relationships/notesMaster" Target="notesMasters/notesMaster1.xml"/><Relationship Id="rId61" Type="http://schemas.openxmlformats.org/officeDocument/2006/relationships/printerSettings" Target="printerSettings/printerSettings1.bin"/><Relationship Id="rId62" Type="http://schemas.openxmlformats.org/officeDocument/2006/relationships/presProps" Target="presProp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Relationship Id="rId3" Type="http://schemas.openxmlformats.org/officeDocument/2006/relationships/image" Target="../media/image3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Relationship Id="rId3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9A30E-45A3-4798-A867-08055FC16059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C15D6-7F82-4742-917B-EB7CA64792EB}" type="slidenum">
              <a:rPr lang="it-IT" smtClean="0"/>
              <a:pPr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3212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10650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27E1D7-21BB-43D8-B62E-9B72836D947B}" type="slidenum">
              <a:rPr lang="it-IT">
                <a:solidFill>
                  <a:prstClr val="black"/>
                </a:solidFill>
              </a:rPr>
              <a:pPr/>
              <a:t>1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13107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61824CF-1530-4AE3-8429-926AAAE8C8F8}" type="slidenum">
              <a:rPr lang="it-IT" smtClean="0">
                <a:latin typeface="Times New Roman" pitchFamily="18" charset="0"/>
              </a:rPr>
              <a:pPr/>
              <a:t>2</a:t>
            </a:fld>
            <a:endParaRPr lang="it-IT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09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13210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AF5288-A835-4D22-9AE9-7646D1DD2BD6}" type="slidenum">
              <a:rPr lang="it-IT" smtClean="0">
                <a:latin typeface="Times New Roman" pitchFamily="18" charset="0"/>
              </a:rPr>
              <a:pPr/>
              <a:t>3</a:t>
            </a:fld>
            <a:endParaRPr lang="it-IT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13312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0D9F088-A414-43AC-BB14-DA5D066D8AFC}" type="slidenum">
              <a:rPr lang="it-IT" smtClean="0">
                <a:latin typeface="Times New Roman" pitchFamily="18" charset="0"/>
              </a:rPr>
              <a:pPr/>
              <a:t>4</a:t>
            </a:fld>
            <a:endParaRPr lang="it-IT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tutti</a:t>
            </a:r>
            <a:r>
              <a:rPr lang="it-IT" baseline="0" dirty="0" smtClean="0"/>
              <a:t> noi, fondamentalmente siamo accomunati dalla comune fede in Dio …</a:t>
            </a:r>
          </a:p>
          <a:p>
            <a:endParaRPr lang="it-IT" baseline="0" dirty="0" smtClean="0"/>
          </a:p>
          <a:p>
            <a:r>
              <a:rPr lang="it-IT" baseline="0" dirty="0" smtClean="0"/>
              <a:t>Noi diciamo di credere in Gesù, cosa significa concretamente? Cosa ci sta sotto?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FAE02-7553-438A-AE19-AEE16A943727}" type="slidenum">
              <a:rPr lang="it-IT" smtClean="0">
                <a:solidFill>
                  <a:prstClr val="black"/>
                </a:solidFill>
              </a:rPr>
              <a:pPr/>
              <a:t>6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Grun</a:t>
            </a:r>
            <a:r>
              <a:rPr lang="it-IT" dirty="0" smtClean="0"/>
              <a:t>,</a:t>
            </a:r>
            <a:r>
              <a:rPr lang="it-IT" baseline="0" dirty="0" smtClean="0"/>
              <a:t> Non farti del male, p.38-39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438FA-B34A-4967-A518-1E261CFD3BCE}" type="slidenum">
              <a:rPr lang="it-IT" smtClean="0">
                <a:solidFill>
                  <a:prstClr val="black"/>
                </a:solidFill>
              </a:rPr>
              <a:pPr/>
              <a:t>14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13414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0B9F951-EDDB-4DE0-AB67-10154489FE75}" type="slidenum">
              <a:rPr lang="it-IT" smtClean="0">
                <a:latin typeface="Times New Roman" pitchFamily="18" charset="0"/>
              </a:rPr>
              <a:pPr/>
              <a:t>23</a:t>
            </a:fld>
            <a:endParaRPr lang="it-IT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13517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C1D6BB-A289-439B-B473-5CD07751AE0C}" type="slidenum">
              <a:rPr lang="it-IT" smtClean="0">
                <a:latin typeface="Times New Roman" pitchFamily="18" charset="0"/>
              </a:rPr>
              <a:pPr/>
              <a:t>53</a:t>
            </a:fld>
            <a:endParaRPr lang="it-IT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13619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09A3C32-0227-48BF-94EA-1545B975FA58}" type="slidenum">
              <a:rPr lang="it-IT" smtClean="0">
                <a:latin typeface="Times New Roman" pitchFamily="18" charset="0"/>
              </a:rPr>
              <a:pPr/>
              <a:t>54</a:t>
            </a:fld>
            <a:endParaRPr lang="it-IT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>
                <a:solidFill>
                  <a:srgbClr val="D6ECFF"/>
                </a:solidFill>
              </a:rPr>
              <a:pPr/>
              <a:t>30/11/16</a:t>
            </a:fld>
            <a:endParaRPr lang="it-IT">
              <a:solidFill>
                <a:srgbClr val="D6ECFF"/>
              </a:solidFill>
            </a:endParaRPr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D6ECFF"/>
              </a:solidFill>
            </a:endParaRPr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>
                <a:solidFill>
                  <a:srgbClr val="D6ECFF"/>
                </a:solidFill>
              </a:rPr>
              <a:pPr/>
              <a:t>‹n.›</a:t>
            </a:fld>
            <a:endParaRPr lang="it-IT">
              <a:solidFill>
                <a:srgbClr val="D6ECFF"/>
              </a:solidFill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Rettangolo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Rettangolo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2" name="Rettangolo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56" name="Rettangolo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5" name="Rettangolo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6" name="Rettangolo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7" name="Rettangolo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>
                <a:solidFill>
                  <a:srgbClr val="D6ECFF"/>
                </a:solidFill>
              </a:rPr>
              <a:pPr/>
              <a:t>30/11/16</a:t>
            </a:fld>
            <a:endParaRPr lang="it-IT">
              <a:solidFill>
                <a:srgbClr val="D6EC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D6EC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>
                <a:solidFill>
                  <a:srgbClr val="D6ECFF"/>
                </a:solidFill>
              </a:rPr>
              <a:pPr/>
              <a:t>‹n.›</a:t>
            </a:fld>
            <a:endParaRPr lang="it-IT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igura a mano libera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Figura a mano libera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Figura a mano libera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Figura a mano libera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Figura a mano libera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Figura a mano libera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Figura a mano libera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Figura a mano libera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Figura a mano libera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Figura a mano libera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Figura a mano libera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Figura a mano libera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Figura a mano libera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Figura a mano libera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Figura a mano libera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>
                <a:solidFill>
                  <a:srgbClr val="D6ECFF"/>
                </a:solidFill>
              </a:rPr>
              <a:pPr/>
              <a:t>30/11/16</a:t>
            </a:fld>
            <a:endParaRPr lang="it-IT">
              <a:solidFill>
                <a:srgbClr val="D6EC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D6EC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>
                <a:solidFill>
                  <a:srgbClr val="D6ECFF"/>
                </a:solidFill>
              </a:rPr>
              <a:pPr/>
              <a:t>‹n.›</a:t>
            </a:fld>
            <a:endParaRPr lang="it-IT">
              <a:solidFill>
                <a:srgbClr val="D6ECFF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>
                <a:solidFill>
                  <a:srgbClr val="D6ECFF"/>
                </a:solidFill>
              </a:rPr>
              <a:pPr/>
              <a:t>30/11/16</a:t>
            </a:fld>
            <a:endParaRPr lang="it-IT">
              <a:solidFill>
                <a:srgbClr val="D6ECFF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D6ECFF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>
                <a:solidFill>
                  <a:srgbClr val="D6ECFF"/>
                </a:solidFill>
              </a:rPr>
              <a:pPr/>
              <a:t>‹n.›</a:t>
            </a:fld>
            <a:endParaRPr lang="it-IT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tangolo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>
                <a:solidFill>
                  <a:srgbClr val="D6ECFF"/>
                </a:solidFill>
              </a:rPr>
              <a:pPr/>
              <a:t>30/11/16</a:t>
            </a:fld>
            <a:endParaRPr lang="it-IT">
              <a:solidFill>
                <a:srgbClr val="D6ECFF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D6ECFF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>
                <a:solidFill>
                  <a:srgbClr val="D6ECFF"/>
                </a:solidFill>
              </a:rPr>
              <a:pPr/>
              <a:t>‹n.›</a:t>
            </a:fld>
            <a:endParaRPr lang="it-IT">
              <a:solidFill>
                <a:srgbClr val="D6ECFF"/>
              </a:solidFill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ttangolo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Rettangolo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Rettangolo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ttangolo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Rettangolo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>
                <a:solidFill>
                  <a:srgbClr val="D6ECFF"/>
                </a:solidFill>
              </a:rPr>
              <a:pPr/>
              <a:t>30/11/16</a:t>
            </a:fld>
            <a:endParaRPr lang="it-IT">
              <a:solidFill>
                <a:srgbClr val="D6ECFF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D6ECFF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>
                <a:solidFill>
                  <a:srgbClr val="D6ECFF"/>
                </a:solidFill>
              </a:rPr>
              <a:pPr/>
              <a:t>‹n.›</a:t>
            </a:fld>
            <a:endParaRPr lang="it-IT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>
                <a:solidFill>
                  <a:srgbClr val="D6ECFF"/>
                </a:solidFill>
              </a:rPr>
              <a:pPr/>
              <a:t>30/11/16</a:t>
            </a:fld>
            <a:endParaRPr lang="it-IT">
              <a:solidFill>
                <a:srgbClr val="D6ECFF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D6ECFF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>
                <a:solidFill>
                  <a:srgbClr val="D6ECFF"/>
                </a:solidFill>
              </a:rPr>
              <a:pPr/>
              <a:t>‹n.›</a:t>
            </a:fld>
            <a:endParaRPr lang="it-IT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>
                <a:solidFill>
                  <a:srgbClr val="D6ECFF"/>
                </a:solidFill>
              </a:rPr>
              <a:pPr/>
              <a:t>30/11/16</a:t>
            </a:fld>
            <a:endParaRPr lang="it-IT">
              <a:solidFill>
                <a:srgbClr val="D6ECFF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D6ECFF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>
                <a:solidFill>
                  <a:srgbClr val="D6ECFF"/>
                </a:solidFill>
              </a:rPr>
              <a:pPr/>
              <a:t>‹n.›</a:t>
            </a:fld>
            <a:endParaRPr lang="it-IT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Connettore 1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uppo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ttore 1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it-IT" smtClean="0"/>
              <a:t>Fare clic sull'icona per inserire un'immagine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grpSp>
        <p:nvGrpSpPr>
          <p:cNvPr id="14" name="Gruppo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ttore 1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o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ttore 1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B6055F8-1D02-4417-9241-55C834FD9970}" type="datetimeFigureOut">
              <a:rPr lang="it-IT" smtClean="0">
                <a:solidFill>
                  <a:srgbClr val="D6ECFF"/>
                </a:solidFill>
              </a:rPr>
              <a:pPr/>
              <a:t>30/11/16</a:t>
            </a:fld>
            <a:endParaRPr lang="it-IT">
              <a:solidFill>
                <a:srgbClr val="D6ECFF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it-IT">
              <a:solidFill>
                <a:srgbClr val="D6ECFF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007B441-5312-499D-93C3-6E37886527FA}" type="slidenum">
              <a:rPr lang="it-IT" smtClean="0">
                <a:solidFill>
                  <a:srgbClr val="D6ECFF"/>
                </a:solidFill>
              </a:rPr>
              <a:pPr/>
              <a:t>‹n.›</a:t>
            </a:fld>
            <a:endParaRPr lang="it-IT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>
                <a:solidFill>
                  <a:srgbClr val="D6ECFF"/>
                </a:solidFill>
              </a:rPr>
              <a:pPr/>
              <a:t>30/11/16</a:t>
            </a:fld>
            <a:endParaRPr lang="it-IT">
              <a:solidFill>
                <a:srgbClr val="D6EC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D6EC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>
                <a:solidFill>
                  <a:srgbClr val="D6ECFF"/>
                </a:solidFill>
              </a:rPr>
              <a:pPr/>
              <a:t>‹n.›</a:t>
            </a:fld>
            <a:endParaRPr lang="it-IT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>
                <a:solidFill>
                  <a:srgbClr val="D6ECFF"/>
                </a:solidFill>
              </a:rPr>
              <a:pPr/>
              <a:t>30/11/16</a:t>
            </a:fld>
            <a:endParaRPr lang="it-IT">
              <a:solidFill>
                <a:srgbClr val="D6EC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D6EC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>
                <a:solidFill>
                  <a:srgbClr val="D6ECFF"/>
                </a:solidFill>
              </a:rPr>
              <a:pPr/>
              <a:t>‹n.›</a:t>
            </a:fld>
            <a:endParaRPr lang="it-IT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F71A-134F-48CF-B8C5-66D54FCD0AF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1BD3-E2E4-417C-9C59-E2485E7C7EF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F71A-134F-48CF-B8C5-66D54FCD0AF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1BD3-E2E4-417C-9C59-E2485E7C7EF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F71A-134F-48CF-B8C5-66D54FCD0AF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1BD3-E2E4-417C-9C59-E2485E7C7EF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F71A-134F-48CF-B8C5-66D54FCD0AF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1BD3-E2E4-417C-9C59-E2485E7C7EF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F71A-134F-48CF-B8C5-66D54FCD0AF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1BD3-E2E4-417C-9C59-E2485E7C7EF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F71A-134F-48CF-B8C5-66D54FCD0AF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1BD3-E2E4-417C-9C59-E2485E7C7EF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F71A-134F-48CF-B8C5-66D54FCD0AF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1BD3-E2E4-417C-9C59-E2485E7C7EF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F71A-134F-48CF-B8C5-66D54FCD0AF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1BD3-E2E4-417C-9C59-E2485E7C7EF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F71A-134F-48CF-B8C5-66D54FCD0AF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1BD3-E2E4-417C-9C59-E2485E7C7EF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F71A-134F-48CF-B8C5-66D54FCD0AF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1BD3-E2E4-417C-9C59-E2485E7C7EF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F71A-134F-48CF-B8C5-66D54FCD0AF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1BD3-E2E4-417C-9C59-E2485E7C7EF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C35F4-B6EF-4A0E-88C7-BC1163DB8431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F0106-8014-4E19-81A0-5D82B1C67DC8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6E670-596E-4B2F-86A6-71AEC07471E2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4BF08-A3D1-4368-A59C-A95F0FB9640D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35625-9945-4797-997F-A4CE7A5F28D8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F0DE3-A4CD-44AB-A105-CECBB490F37F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D1698-15F3-4DA4-825B-A79015739421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6C0F7-9B38-4915-86C9-8DA8C02162F1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B8544-3CA7-45F9-9C2C-B7B1BC171097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03C30-2443-404D-98E0-03780651B4D1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2C222-731E-4FF3-A4FE-D8923C30F329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62818-C1F9-4D9E-88CA-D8327FF371BA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AF503-6946-4EAA-B604-C103637A9128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3BACF-7AE8-4801-A8E6-1DF807476923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A6E98-01A8-4838-A510-9AFBF6DABE11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C35F1A-F290-4254-AE88-4FA4F81597EE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193A93-8D3E-460F-8EDD-9BBE81BC8C4F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22356-7372-4554-B905-2731638AD1B5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8B964-DA4D-409A-8FFA-7340EF62A6C8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E9FE3-98E8-438E-AA69-EC4551EB7279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175A18-552D-472A-A436-0B782F1A8540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62CC6-9789-4F3B-B61E-9AD3CB4EECD0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B6055F8-1D02-4417-9241-55C834FD9970}" type="datetimeFigureOut">
              <a:rPr lang="it-IT" smtClean="0">
                <a:solidFill>
                  <a:srgbClr val="D6ECFF"/>
                </a:solidFill>
              </a:rPr>
              <a:pPr/>
              <a:t>30/11/16</a:t>
            </a:fld>
            <a:endParaRPr lang="it-IT">
              <a:solidFill>
                <a:srgbClr val="D6ECFF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it-IT">
              <a:solidFill>
                <a:srgbClr val="D6ECFF"/>
              </a:solidFill>
            </a:endParaRPr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007B441-5312-499D-93C3-6E37886527FA}" type="slidenum">
              <a:rPr lang="it-IT" smtClean="0">
                <a:solidFill>
                  <a:srgbClr val="D6ECFF"/>
                </a:solidFill>
              </a:rPr>
              <a:pPr/>
              <a:t>‹n.›</a:t>
            </a:fld>
            <a:endParaRPr lang="it-IT">
              <a:solidFill>
                <a:srgbClr val="D6ECFF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9F71A-134F-48CF-B8C5-66D54FCD0AF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D1BD3-E2E4-417C-9C59-E2485E7C7EF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 New Roman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Times New Roman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imes New Roman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AA68D2-50C0-4797-A872-CADE3D350090}" type="slidenum">
              <a:rPr lang="es-ES_tradnl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8AC77C-C5D2-4DFD-8162-A4E445165C15}" type="slidenum">
              <a:rPr lang="it-IT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‹n.›</a:t>
            </a:fld>
            <a:endParaRPr lang="it-IT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1.bp.blogspot.com/_hnYAKftnmIk/SEGVaNudYbI/AAAAAAAABCY/LAOWwWB-H4Q/s1600-h/la+casa+sulla+roccia.jpg" TargetMode="External"/><Relationship Id="rId4" Type="http://schemas.openxmlformats.org/officeDocument/2006/relationships/image" Target="../media/image15.jpeg"/><Relationship Id="rId5" Type="http://schemas.openxmlformats.org/officeDocument/2006/relationships/hyperlink" Target="http://www.bibbiaedu.it/pls/bibbiaol/GestBibbia.Ricerca?Libro=Matteo&amp;Capitolo=7%23VER_21" TargetMode="External"/><Relationship Id="rId6" Type="http://schemas.openxmlformats.org/officeDocument/2006/relationships/hyperlink" Target="http://www.google.it/imgres?imgurl=http://mruviano.altervista.org/images/lavoro/casa_sulla_roccia.gif&amp;imgrefurl=http://mruviano.altervista.org/oggetti.htm&amp;usg=__uUp4HGufaWQOtzDZV4nI9kc8zpk=&amp;h=448&amp;w=312&amp;sz=98&amp;hl=it&amp;start=20&amp;zoom=1&amp;tbnid=_Gk-6r3ceEMGHM:&amp;tbnh=127&amp;tbnw=88&amp;ei=H_0XT5HqGrTT4QSGvumGDQ&amp;prev=/search?q=casa+sulla+roccia&amp;hl=it&amp;gbv=2&amp;tbm=isch&amp;itbs=1" TargetMode="External"/><Relationship Id="rId7" Type="http://schemas.openxmlformats.org/officeDocument/2006/relationships/image" Target="../media/image16.jpeg"/><Relationship Id="rId8" Type="http://schemas.openxmlformats.org/officeDocument/2006/relationships/image" Target="../media/image8.gif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hyperlink" Target="http://1.bp.blogspot.com/_hnYAKftnmIk/SEGVaNudYbI/AAAAAAAABCY/LAOWwWB-H4Q/s1600-h/la+casa+sulla+roccia.jpg" TargetMode="External"/><Relationship Id="rId3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hyperlink" Target="http://1.bp.blogspot.com/_hnYAKftnmIk/SEGVaNudYbI/AAAAAAAABCY/LAOWwWB-H4Q/s1600-h/la+casa+sulla+roccia.jpg" TargetMode="External"/><Relationship Id="rId3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23.jpeg"/><Relationship Id="rId3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3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31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5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6.bin"/><Relationship Id="rId6" Type="http://schemas.openxmlformats.org/officeDocument/2006/relationships/image" Target="../media/image31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5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8.bin"/><Relationship Id="rId6" Type="http://schemas.openxmlformats.org/officeDocument/2006/relationships/image" Target="../media/image31.wmf"/><Relationship Id="rId7" Type="http://schemas.openxmlformats.org/officeDocument/2006/relationships/oleObject" Target="../embeddings/oleObject9.bin"/><Relationship Id="rId8" Type="http://schemas.openxmlformats.org/officeDocument/2006/relationships/image" Target="../media/image32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5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11.bin"/><Relationship Id="rId6" Type="http://schemas.openxmlformats.org/officeDocument/2006/relationships/image" Target="../media/image31.wmf"/><Relationship Id="rId7" Type="http://schemas.openxmlformats.org/officeDocument/2006/relationships/oleObject" Target="../embeddings/oleObject12.bin"/><Relationship Id="rId8" Type="http://schemas.openxmlformats.org/officeDocument/2006/relationships/image" Target="../media/image33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5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14.bin"/><Relationship Id="rId6" Type="http://schemas.openxmlformats.org/officeDocument/2006/relationships/image" Target="../media/image31.wmf"/><Relationship Id="rId7" Type="http://schemas.openxmlformats.org/officeDocument/2006/relationships/image" Target="../media/image34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16.bin"/><Relationship Id="rId6" Type="http://schemas.openxmlformats.org/officeDocument/2006/relationships/image" Target="../media/image31.wmf"/><Relationship Id="rId7" Type="http://schemas.openxmlformats.org/officeDocument/2006/relationships/image" Target="../media/image34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5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18.bin"/><Relationship Id="rId6" Type="http://schemas.openxmlformats.org/officeDocument/2006/relationships/image" Target="../media/image31.wmf"/><Relationship Id="rId7" Type="http://schemas.openxmlformats.org/officeDocument/2006/relationships/image" Target="../media/image34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5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20.bin"/><Relationship Id="rId6" Type="http://schemas.openxmlformats.org/officeDocument/2006/relationships/image" Target="../media/image31.wmf"/><Relationship Id="rId7" Type="http://schemas.openxmlformats.org/officeDocument/2006/relationships/image" Target="../media/image34.w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5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22.bin"/><Relationship Id="rId6" Type="http://schemas.openxmlformats.org/officeDocument/2006/relationships/image" Target="../media/image31.wmf"/><Relationship Id="rId7" Type="http://schemas.openxmlformats.org/officeDocument/2006/relationships/image" Target="../media/image34.w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5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24.bin"/><Relationship Id="rId6" Type="http://schemas.openxmlformats.org/officeDocument/2006/relationships/image" Target="../media/image31.wmf"/><Relationship Id="rId7" Type="http://schemas.openxmlformats.org/officeDocument/2006/relationships/image" Target="../media/image35.w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5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26.bin"/><Relationship Id="rId6" Type="http://schemas.openxmlformats.org/officeDocument/2006/relationships/image" Target="../media/image31.w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5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28.bin"/><Relationship Id="rId6" Type="http://schemas.openxmlformats.org/officeDocument/2006/relationships/image" Target="../media/image31.w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5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30.bin"/><Relationship Id="rId6" Type="http://schemas.openxmlformats.org/officeDocument/2006/relationships/image" Target="../media/image31.wmf"/><Relationship Id="rId7" Type="http://schemas.openxmlformats.org/officeDocument/2006/relationships/image" Target="../media/image36.jpeg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5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32.bin"/><Relationship Id="rId6" Type="http://schemas.openxmlformats.org/officeDocument/2006/relationships/image" Target="../media/image31.wmf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5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34.bin"/><Relationship Id="rId6" Type="http://schemas.openxmlformats.org/officeDocument/2006/relationships/image" Target="../media/image31.wmf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36.bin"/><Relationship Id="rId6" Type="http://schemas.openxmlformats.org/officeDocument/2006/relationships/image" Target="../media/image31.wmf"/><Relationship Id="rId7" Type="http://schemas.openxmlformats.org/officeDocument/2006/relationships/image" Target="../media/image37.jpeg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5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38.bin"/><Relationship Id="rId6" Type="http://schemas.openxmlformats.org/officeDocument/2006/relationships/image" Target="../media/image31.wmf"/><Relationship Id="rId7" Type="http://schemas.openxmlformats.org/officeDocument/2006/relationships/hyperlink" Target="http://images.google.it/imgres?imgurl=http://www.santamariaregina.it/IMAGES/tonelli_250602.jpg&amp;imgrefurl=http://www.santamariaregina.it/amici/index.shtml&amp;h=467&amp;w=350&amp;sz=41&amp;hl=it&amp;start=5&amp;tbnid=eUGfG9rOTPNzZM:&amp;tbnh=128&amp;tbnw=96&amp;prev=/images?q=%2522annalena+tonelli%2522&amp;svnum=10&amp;hl=it&amp;lr=&amp;sa=N" TargetMode="External"/><Relationship Id="rId8" Type="http://schemas.openxmlformats.org/officeDocument/2006/relationships/image" Target="../media/image38.jpeg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5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40.bin"/><Relationship Id="rId6" Type="http://schemas.openxmlformats.org/officeDocument/2006/relationships/image" Target="../media/image31.wmf"/><Relationship Id="rId7" Type="http://schemas.openxmlformats.org/officeDocument/2006/relationships/hyperlink" Target="http://www.convegnoverona.it/" TargetMode="External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5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42.bin"/><Relationship Id="rId6" Type="http://schemas.openxmlformats.org/officeDocument/2006/relationships/image" Target="../media/image31.wmf"/><Relationship Id="rId7" Type="http://schemas.openxmlformats.org/officeDocument/2006/relationships/image" Target="../media/image34.wmf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5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44.bin"/><Relationship Id="rId6" Type="http://schemas.openxmlformats.org/officeDocument/2006/relationships/image" Target="../media/image31.wmf"/><Relationship Id="rId7" Type="http://schemas.openxmlformats.org/officeDocument/2006/relationships/image" Target="../media/image39.jpeg"/><Relationship Id="rId1" Type="http://schemas.openxmlformats.org/officeDocument/2006/relationships/vmlDrawing" Target="../drawings/vmlDrawing21.vml"/><Relationship Id="rId2" Type="http://schemas.openxmlformats.org/officeDocument/2006/relationships/slideLayout" Target="../slideLayouts/slideLayout5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46.bin"/><Relationship Id="rId6" Type="http://schemas.openxmlformats.org/officeDocument/2006/relationships/image" Target="../media/image31.wmf"/><Relationship Id="rId7" Type="http://schemas.openxmlformats.org/officeDocument/2006/relationships/image" Target="../media/image40.jpeg"/><Relationship Id="rId1" Type="http://schemas.openxmlformats.org/officeDocument/2006/relationships/vmlDrawing" Target="../drawings/vmlDrawing22.vml"/><Relationship Id="rId2" Type="http://schemas.openxmlformats.org/officeDocument/2006/relationships/slideLayout" Target="../slideLayouts/slideLayout5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48.bin"/><Relationship Id="rId6" Type="http://schemas.openxmlformats.org/officeDocument/2006/relationships/image" Target="../media/image31.wmf"/><Relationship Id="rId7" Type="http://schemas.openxmlformats.org/officeDocument/2006/relationships/image" Target="../media/image34.wmf"/><Relationship Id="rId1" Type="http://schemas.openxmlformats.org/officeDocument/2006/relationships/vmlDrawing" Target="../drawings/vmlDrawing23.vml"/><Relationship Id="rId2" Type="http://schemas.openxmlformats.org/officeDocument/2006/relationships/slideLayout" Target="../slideLayouts/slideLayout5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50.bin"/><Relationship Id="rId6" Type="http://schemas.openxmlformats.org/officeDocument/2006/relationships/image" Target="../media/image31.wmf"/><Relationship Id="rId7" Type="http://schemas.openxmlformats.org/officeDocument/2006/relationships/image" Target="../media/image34.wmf"/><Relationship Id="rId1" Type="http://schemas.openxmlformats.org/officeDocument/2006/relationships/vmlDrawing" Target="../drawings/vmlDrawing24.vml"/><Relationship Id="rId2" Type="http://schemas.openxmlformats.org/officeDocument/2006/relationships/slideLayout" Target="../slideLayouts/slideLayout5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52.bin"/><Relationship Id="rId6" Type="http://schemas.openxmlformats.org/officeDocument/2006/relationships/image" Target="../media/image31.wmf"/><Relationship Id="rId7" Type="http://schemas.openxmlformats.org/officeDocument/2006/relationships/image" Target="../media/image34.wmf"/><Relationship Id="rId1" Type="http://schemas.openxmlformats.org/officeDocument/2006/relationships/vmlDrawing" Target="../drawings/vmlDrawing25.vml"/><Relationship Id="rId2" Type="http://schemas.openxmlformats.org/officeDocument/2006/relationships/slideLayout" Target="../slideLayouts/slideLayout5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54.bin"/><Relationship Id="rId6" Type="http://schemas.openxmlformats.org/officeDocument/2006/relationships/image" Target="../media/image31.wmf"/><Relationship Id="rId7" Type="http://schemas.openxmlformats.org/officeDocument/2006/relationships/hyperlink" Target="..%5C01%20Traccia%201.mp3" TargetMode="External"/><Relationship Id="rId1" Type="http://schemas.openxmlformats.org/officeDocument/2006/relationships/vmlDrawing" Target="../drawings/vmlDrawing26.vml"/><Relationship Id="rId2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7.jpeg"/><Relationship Id="rId3" Type="http://schemas.openxmlformats.org/officeDocument/2006/relationships/image" Target="../media/image8.gi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56.bin"/><Relationship Id="rId6" Type="http://schemas.openxmlformats.org/officeDocument/2006/relationships/image" Target="../media/image31.wmf"/><Relationship Id="rId7" Type="http://schemas.openxmlformats.org/officeDocument/2006/relationships/hyperlink" Target="06-%20Eros-%20Occhi%20di%20speranza.mp3" TargetMode="External"/><Relationship Id="rId1" Type="http://schemas.openxmlformats.org/officeDocument/2006/relationships/vmlDrawing" Target="../drawings/vmlDrawing27.vml"/><Relationship Id="rId2" Type="http://schemas.openxmlformats.org/officeDocument/2006/relationships/slideLayout" Target="../slideLayouts/slideLayout5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58.bin"/><Relationship Id="rId6" Type="http://schemas.openxmlformats.org/officeDocument/2006/relationships/image" Target="../media/image31.wmf"/><Relationship Id="rId1" Type="http://schemas.openxmlformats.org/officeDocument/2006/relationships/vmlDrawing" Target="../drawings/vmlDrawing28.vml"/><Relationship Id="rId2" Type="http://schemas.openxmlformats.org/officeDocument/2006/relationships/slideLayout" Target="../slideLayouts/slideLayout5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egnaposto contenuto 2"/>
          <p:cNvSpPr>
            <a:spLocks noGrp="1"/>
          </p:cNvSpPr>
          <p:nvPr>
            <p:ph idx="1"/>
          </p:nvPr>
        </p:nvSpPr>
        <p:spPr>
          <a:xfrm>
            <a:off x="684213" y="1773238"/>
            <a:ext cx="7772400" cy="4114800"/>
          </a:xfrm>
          <a:solidFill>
            <a:srgbClr val="92D050"/>
          </a:solidFill>
        </p:spPr>
        <p:txBody>
          <a:bodyPr/>
          <a:lstStyle/>
          <a:p>
            <a:pPr marL="0" indent="0" algn="ctr">
              <a:buFontTx/>
              <a:buNone/>
            </a:pPr>
            <a:endParaRPr lang="it-IT" b="1" smtClean="0">
              <a:solidFill>
                <a:srgbClr val="C00000"/>
              </a:solidFill>
            </a:endParaRPr>
          </a:p>
          <a:p>
            <a:pPr marL="0" indent="0" algn="ctr">
              <a:buFontTx/>
              <a:buNone/>
            </a:pPr>
            <a:endParaRPr lang="it-IT" sz="2800" b="1" smtClean="0">
              <a:solidFill>
                <a:srgbClr val="C00000"/>
              </a:solidFill>
            </a:endParaRPr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t-IT" b="1" cap="small" dirty="0" smtClean="0">
                <a:solidFill>
                  <a:srgbClr val="C00000"/>
                </a:solidFill>
              </a:rPr>
              <a:t>Per dare il meglio di </a:t>
            </a:r>
            <a:r>
              <a:rPr lang="it-IT" b="1" cap="small" dirty="0" err="1" smtClean="0">
                <a:solidFill>
                  <a:srgbClr val="C00000"/>
                </a:solidFill>
              </a:rPr>
              <a:t>se’</a:t>
            </a:r>
            <a:endParaRPr lang="it-IT" dirty="0"/>
          </a:p>
        </p:txBody>
      </p:sp>
      <p:pic>
        <p:nvPicPr>
          <p:cNvPr id="51204" name="Picture 7" descr="http://www.gliscritti.it/arte_fede/a_virtu/virt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7F1D9"/>
              </a:clrFrom>
              <a:clrTo>
                <a:srgbClr val="F7F1D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2275" y="1844675"/>
            <a:ext cx="5630863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whee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589911"/>
            <a:ext cx="91440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20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Proviamo ad applicare quanto detto a </a:t>
            </a:r>
            <a:r>
              <a:rPr lang="it-IT" sz="2000" dirty="0" err="1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Dio…</a:t>
            </a:r>
            <a:endParaRPr lang="it-IT" sz="2000" dirty="0" smtClean="0">
              <a:solidFill>
                <a:prstClr val="white"/>
              </a:solidFill>
              <a:latin typeface="Garamond" pitchFamily="18" charset="0"/>
              <a:ea typeface="Times New Roman" pitchFamily="18" charset="0"/>
              <a:cs typeface="Tahoma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it-IT" sz="2000" dirty="0" smtClean="0">
              <a:solidFill>
                <a:prstClr val="white"/>
              </a:solidFill>
              <a:latin typeface="Garamond" pitchFamily="18" charset="0"/>
              <a:ea typeface="Times New Roman" pitchFamily="18" charset="0"/>
              <a:cs typeface="Tahoma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Che senso può avere la frase: </a:t>
            </a:r>
            <a:r>
              <a:rPr lang="it-IT" sz="2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"Credo in Dio?"</a:t>
            </a:r>
            <a:r>
              <a:rPr lang="it-IT" sz="28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.</a:t>
            </a:r>
            <a:r>
              <a:rPr lang="it-IT" sz="2800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8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In quale dei significati del verbo "credere" analizzati precedentemente si usa la frase?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sz="2800" dirty="0" smtClean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sz="2800" dirty="0" smtClean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b="1" i="1" dirty="0" smtClean="0">
                <a:solidFill>
                  <a:srgbClr val="FFFF00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1. Non sono ben sicuro dell'esistenza di Dio</a:t>
            </a:r>
            <a:endParaRPr lang="it-IT" sz="2400" b="1" dirty="0" smtClean="0">
              <a:solidFill>
                <a:srgbClr val="FFFF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0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Normalmente chi dice "Credo in Dio" non usa "credo" in questo senso.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0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Qualora lo usasse così, occorre notare che questo atteggiamento non può reggere una vita. Ci sarà una continua oscillazione fra il sì e il no a seconda dei fatti che succedono, belli o brutti. </a:t>
            </a:r>
            <a:endParaRPr lang="it-IT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899592" y="5301208"/>
            <a:ext cx="6768752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white"/>
                </a:solidFill>
              </a:rPr>
              <a:t>“io ci credo, lo spero … però </a:t>
            </a:r>
            <a:r>
              <a:rPr lang="it-IT" dirty="0" err="1" smtClean="0">
                <a:solidFill>
                  <a:prstClr val="white"/>
                </a:solidFill>
              </a:rPr>
              <a:t>……………………………………………………</a:t>
            </a:r>
            <a:r>
              <a:rPr lang="it-IT" dirty="0" smtClean="0">
                <a:solidFill>
                  <a:prstClr val="white"/>
                </a:solidFill>
              </a:rPr>
              <a:t>!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fino a prova contraria! Quando andremo di là, vedremo poi come è la storia!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“boh! Sai! Sempre meglio tenerlo buono, magari c’è!”</a:t>
            </a:r>
            <a:endParaRPr lang="it-IT" dirty="0">
              <a:solidFill>
                <a:prstClr val="white"/>
              </a:solidFill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328" y="5085184"/>
            <a:ext cx="12763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95536" y="620688"/>
            <a:ext cx="842493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it-IT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2</a:t>
            </a:r>
            <a:r>
              <a:rPr lang="it-IT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. Accetto l'esistenza di Dio, perché mi fido</a:t>
            </a:r>
            <a:r>
              <a:rPr lang="it-IT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  <a:endParaRPr lang="it-IT" sz="2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Questa affermazione può essere però intesa </a:t>
            </a:r>
            <a:r>
              <a:rPr lang="it-IT" sz="2400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in due sensi:</a:t>
            </a:r>
            <a:r>
              <a:rPr lang="it-IT" sz="24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dirty="0" smtClean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a) Mi fido di Dio e perciò mi lascio guidare da Lui.</a:t>
            </a:r>
            <a:r>
              <a:rPr lang="it-IT" sz="24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  <a:endParaRPr lang="it-IT" sz="2400" dirty="0" smtClean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Ma chi dice così come fa a fidarsi di una persona che non conosce? Dio l'ha visto? Come fa ad essere sicuro che c'è?  Credo per interposta persona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dirty="0" smtClean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b) Mi fido di qualcuno che mi dice che Dio c'è.</a:t>
            </a:r>
            <a:r>
              <a:rPr lang="it-IT" sz="24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  <a:endParaRPr lang="it-IT" sz="2400" dirty="0" smtClean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In questo caso accetto l'esistenza di Dio sulla parola di qualcuno che me l'ha detto e mi porta "garanzie" (non "prove") che </a:t>
            </a:r>
            <a:r>
              <a:rPr lang="it-IT" sz="2400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io ritengo sufficienti</a:t>
            </a:r>
            <a:r>
              <a:rPr lang="it-IT" sz="24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 perché mi fidi di lui. </a:t>
            </a:r>
            <a:endParaRPr lang="it-IT" sz="24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331640" y="5517232"/>
            <a:ext cx="669674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i="1" dirty="0" smtClean="0">
                <a:solidFill>
                  <a:prstClr val="white"/>
                </a:solidFill>
              </a:rPr>
              <a:t>“credo perché me lo ha detto la mamma, la zia, la catechista, la suora … la chiesa, i santi …</a:t>
            </a:r>
          </a:p>
          <a:p>
            <a:r>
              <a:rPr lang="it-IT" i="1" dirty="0" smtClean="0">
                <a:solidFill>
                  <a:prstClr val="white"/>
                </a:solidFill>
              </a:rPr>
              <a:t>Io mi fido di te, so che ne sai più di me!, però </a:t>
            </a:r>
            <a:r>
              <a:rPr lang="it-IT" i="1" dirty="0" err="1" smtClean="0">
                <a:solidFill>
                  <a:prstClr val="white"/>
                </a:solidFill>
              </a:rPr>
              <a:t>…………</a:t>
            </a:r>
            <a:r>
              <a:rPr lang="it-IT" i="1" dirty="0" smtClean="0">
                <a:solidFill>
                  <a:prstClr val="white"/>
                </a:solidFill>
              </a:rPr>
              <a:t> ho un ambito di riserva!”</a:t>
            </a:r>
            <a:endParaRPr lang="it-IT" i="1" dirty="0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328" y="5301208"/>
            <a:ext cx="12763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495878"/>
            <a:ext cx="91440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2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3. Sono sicuro che Dio c'è e affido a Lui la mia vita.</a:t>
            </a:r>
            <a:r>
              <a:rPr lang="it-IT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  <a:endParaRPr lang="it-IT" sz="20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0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In questo caso però occorre </a:t>
            </a:r>
            <a:r>
              <a:rPr lang="it-IT" sz="2000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precisare da dove nasce questa sicurezza.</a:t>
            </a:r>
            <a:r>
              <a:rPr lang="it-IT" sz="20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 Le risposte date storicamente sono state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000" dirty="0" smtClean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000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a) perché l'ho visto, lo vedo, lo constato, lo scopro... fuori di me! oppure perché lo intuisco in me!</a:t>
            </a:r>
            <a:endParaRPr lang="it-IT" sz="2000" dirty="0" smtClean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0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A chi risponde così si può domandare: "Sei sicuro che quello che hai visto o intuito sia Dio o non piuttosto una proiezione dei tuoi desideri, una tua costruzione psicologica per bisogno di sicurezza?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000" dirty="0" smtClean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000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b) perché lo dimostro!</a:t>
            </a:r>
            <a:endParaRPr lang="it-IT" sz="2000" dirty="0" smtClean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0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A chi risponde così si può domandare ancora: "Come? Con quali prove?". Egli porterà le prove. Io le valuterò e se le troverò convincenti, "crederò" all'esistenza di Dio, fidandomi del mio cervello.</a:t>
            </a:r>
            <a:endParaRPr lang="it-IT" sz="2000" dirty="0" smtClean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4293096"/>
            <a:ext cx="223224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sellaDiTesto 3"/>
          <p:cNvSpPr txBox="1"/>
          <p:nvPr/>
        </p:nvSpPr>
        <p:spPr>
          <a:xfrm>
            <a:off x="1835696" y="5301208"/>
            <a:ext cx="604867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white"/>
                </a:solidFill>
              </a:rPr>
              <a:t>“Più credo in Dio, più riesco ad essere veramente me stesso, ad esprimere il meglio di me … Dio non è colui che mi tappa le ali! Anzi!</a:t>
            </a:r>
            <a:endParaRPr lang="it-IT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39552" y="476672"/>
            <a:ext cx="54543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Quale il “vero” significato, allora, di credere?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Dall’indoeuropeo: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683568" y="1484784"/>
            <a:ext cx="777686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prstClr val="white"/>
                </a:solidFill>
                <a:latin typeface="Bodoni MT Black" pitchFamily="18" charset="0"/>
              </a:rPr>
              <a:t>Kred</a:t>
            </a:r>
            <a:r>
              <a:rPr lang="it-IT" dirty="0" smtClean="0">
                <a:solidFill>
                  <a:prstClr val="white"/>
                </a:solidFill>
                <a:latin typeface="Bodoni MT Black" pitchFamily="18" charset="0"/>
              </a:rPr>
              <a:t> </a:t>
            </a:r>
            <a:r>
              <a:rPr lang="it-IT" dirty="0" smtClean="0">
                <a:solidFill>
                  <a:prstClr val="white"/>
                </a:solidFill>
              </a:rPr>
              <a:t>= fare un atto di fiducia, o meglio ancora mettere nelle mani di un Dio la parte più profonda di te perché lui te la restituisca aumentata.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Da qui “credito” …</a:t>
            </a:r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83568" y="3356992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white"/>
                </a:solidFill>
              </a:rPr>
              <a:t>Dall’ebraico:</a:t>
            </a:r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683568" y="3861048"/>
            <a:ext cx="7776864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prstClr val="white"/>
                </a:solidFill>
                <a:latin typeface="Bodoni MT Black" pitchFamily="18" charset="0"/>
              </a:rPr>
              <a:t>Aman</a:t>
            </a:r>
            <a:r>
              <a:rPr lang="it-IT" dirty="0" smtClean="0">
                <a:solidFill>
                  <a:prstClr val="white"/>
                </a:solidFill>
                <a:latin typeface="Bodoni MT Black" pitchFamily="18" charset="0"/>
              </a:rPr>
              <a:t> </a:t>
            </a:r>
            <a:r>
              <a:rPr lang="it-IT" dirty="0" smtClean="0">
                <a:solidFill>
                  <a:prstClr val="white"/>
                </a:solidFill>
              </a:rPr>
              <a:t>= stare in piedi sulla roccia.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Chi è il credente? Non chi sa dei contenuti! Ma chi ha trovato colui che lo fa stare in piedi nella vita.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Non esiste la fede cieca! Neanche quella gratuita (“io lo faccio solo per Dio”!)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Dio e uomo stanno insieme! Tutto si tiene, e se salta uno salta tutto.</a:t>
            </a: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060848"/>
            <a:ext cx="2100064" cy="1575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467544" y="6093296"/>
            <a:ext cx="86764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28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«Se non crederete (</a:t>
            </a:r>
            <a:r>
              <a:rPr lang="it-IT" sz="2800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'</a:t>
            </a:r>
            <a:r>
              <a:rPr lang="it-IT" sz="2800" i="1" dirty="0" err="1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aman</a:t>
            </a:r>
            <a:r>
              <a:rPr lang="it-IT" sz="28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:) non avrete stabilità (</a:t>
            </a:r>
            <a:r>
              <a:rPr lang="it-IT" sz="2800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'</a:t>
            </a:r>
            <a:r>
              <a:rPr lang="it-IT" sz="2800" i="1" dirty="0" err="1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aman</a:t>
            </a:r>
            <a:r>
              <a:rPr lang="it-IT" sz="28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)»</a:t>
            </a:r>
            <a:endParaRPr lang="it-IT" sz="28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1.bp.blogspot.com/_hnYAKftnmIk/SEGVaNudYbI/AAAAAAAABCY/LAOWwWB-H4Q/s320/la+casa+sulla+roccia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32656"/>
            <a:ext cx="3550307" cy="4536504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4499992" y="620688"/>
            <a:ext cx="39604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prstClr val="white"/>
                </a:solidFill>
              </a:rPr>
              <a:t>“Perciò chiunque ascolta queste mie parole e le mette in pratica, sarà simile a un uomo saggio, che ha costruito la sua casa sulla roccia.” (</a:t>
            </a:r>
            <a:r>
              <a:rPr lang="it-IT" dirty="0" smtClean="0">
                <a:solidFill>
                  <a:prstClr val="white"/>
                </a:solidFill>
                <a:hlinkClick r:id="rId5"/>
              </a:rPr>
              <a:t>Mt 7,21-27</a:t>
            </a:r>
            <a:r>
              <a:rPr lang="it-IT" dirty="0" smtClean="0">
                <a:solidFill>
                  <a:prstClr val="white"/>
                </a:solidFill>
              </a:rPr>
              <a:t>)</a:t>
            </a:r>
            <a:endParaRPr lang="it-IT" dirty="0">
              <a:solidFill>
                <a:prstClr val="white"/>
              </a:solidFill>
            </a:endParaRPr>
          </a:p>
        </p:txBody>
      </p:sp>
      <p:pic>
        <p:nvPicPr>
          <p:cNvPr id="14340" name="Picture 4" descr="http://t2.gstatic.com/images?q=tbn:ANd9GcR2E05RmqQVTxZli7nkhxSqo2S-1CReQ_v2XW2TkM9pd5PMwHdmqs_ThHM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2852936"/>
            <a:ext cx="2566392" cy="3703773"/>
          </a:xfrm>
          <a:prstGeom prst="rect">
            <a:avLst/>
          </a:prstGeom>
          <a:noFill/>
        </p:spPr>
      </p:pic>
      <p:sp>
        <p:nvSpPr>
          <p:cNvPr id="7" name="CasellaDiTesto 6"/>
          <p:cNvSpPr txBox="1"/>
          <p:nvPr/>
        </p:nvSpPr>
        <p:spPr>
          <a:xfrm>
            <a:off x="4932040" y="4797152"/>
            <a:ext cx="4032448" cy="156966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it-IT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Cosa vuol dire per noi fondare la propria vita, la propria casa sulla roccia?</a:t>
            </a:r>
          </a:p>
        </p:txBody>
      </p:sp>
      <p:pic>
        <p:nvPicPr>
          <p:cNvPr id="60418" name="Picture 2" descr="http://4.bp.blogspot.com/-Bw4-wru8jLA/T-N6kPJHWlI/AAAAAAABF5c/YvMuz_9B-Hs/s1600/Logo+Anno+Fede_21giugno2012.gif"/>
          <p:cNvPicPr>
            <a:picLocks noChangeAspect="1" noChangeArrowheads="1"/>
          </p:cNvPicPr>
          <p:nvPr/>
        </p:nvPicPr>
        <p:blipFill>
          <a:blip r:embed="rId8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8038">
            <a:off x="6246811" y="2192436"/>
            <a:ext cx="1833257" cy="2195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.bp.blogspot.com/_hnYAKftnmIk/SEGVaNudYbI/AAAAAAAABCY/LAOWwWB-H4Q/s320/la+casa+sulla+rocci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3550307" cy="4536504"/>
          </a:xfrm>
          <a:prstGeom prst="rect">
            <a:avLst/>
          </a:prstGeom>
          <a:noFill/>
        </p:spPr>
      </p:pic>
      <p:sp>
        <p:nvSpPr>
          <p:cNvPr id="3" name="CasellaDiTesto 2"/>
          <p:cNvSpPr txBox="1"/>
          <p:nvPr/>
        </p:nvSpPr>
        <p:spPr>
          <a:xfrm>
            <a:off x="4211960" y="548680"/>
            <a:ext cx="446449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Aver fede =</a:t>
            </a:r>
          </a:p>
          <a:p>
            <a:r>
              <a:rPr lang="it-IT" dirty="0" smtClean="0"/>
              <a:t>Aver trovato qualcuno nelle mani di cui io metto il meglio di me perché io so che quello lì me lo ridarà con gli interessi!</a:t>
            </a:r>
          </a:p>
          <a:p>
            <a:endParaRPr lang="it-IT" dirty="0" smtClean="0"/>
          </a:p>
          <a:p>
            <a:r>
              <a:rPr lang="it-IT" dirty="0" smtClean="0"/>
              <a:t>Aver trovato nella vita la roccia su cui poggiare i piedi, roccia che gli permette di stare in piedi.</a:t>
            </a:r>
          </a:p>
          <a:p>
            <a:r>
              <a:rPr lang="it-IT" dirty="0" smtClean="0"/>
              <a:t>“Ci crede in quello che fa!” = in quello che sta facendo lui sta in piedi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>
                <a:solidFill>
                  <a:srgbClr val="FFFF00"/>
                </a:solidFill>
              </a:rPr>
              <a:t>Questa roccia non può essere un uomo!</a:t>
            </a:r>
          </a:p>
          <a:p>
            <a:endParaRPr lang="it-IT" dirty="0" smtClean="0">
              <a:solidFill>
                <a:srgbClr val="FFFF00"/>
              </a:solidFill>
            </a:endParaRPr>
          </a:p>
          <a:p>
            <a:r>
              <a:rPr lang="it-IT" i="1" dirty="0" smtClean="0">
                <a:solidFill>
                  <a:srgbClr val="FFFF00"/>
                </a:solidFill>
              </a:rPr>
              <a:t>(</a:t>
            </a:r>
            <a:r>
              <a:rPr lang="it-IT" i="1" dirty="0" err="1" smtClean="0">
                <a:solidFill>
                  <a:srgbClr val="FFFF00"/>
                </a:solidFill>
              </a:rPr>
              <a:t>kred</a:t>
            </a:r>
            <a:r>
              <a:rPr lang="it-IT" i="1" dirty="0" smtClean="0">
                <a:solidFill>
                  <a:srgbClr val="FFFF00"/>
                </a:solidFill>
              </a:rPr>
              <a:t>  non è mai usato per gli animali, per le cose, per i figli …)</a:t>
            </a:r>
          </a:p>
          <a:p>
            <a:endParaRPr lang="it-IT" i="1" dirty="0" smtClean="0">
              <a:solidFill>
                <a:srgbClr val="FFFF00"/>
              </a:solidFill>
            </a:endParaRPr>
          </a:p>
          <a:p>
            <a:r>
              <a:rPr lang="it-IT" dirty="0" smtClean="0">
                <a:solidFill>
                  <a:srgbClr val="FFFF00"/>
                </a:solidFill>
              </a:rPr>
              <a:t>Solo un dio ti può salvare, ti può far stare in piedi nella vita!</a:t>
            </a: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4" name="Freccia in giù 3"/>
          <p:cNvSpPr/>
          <p:nvPr/>
        </p:nvSpPr>
        <p:spPr>
          <a:xfrm rot="17514437">
            <a:off x="2921734" y="2977374"/>
            <a:ext cx="648072" cy="15121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932040" y="2420888"/>
            <a:ext cx="396044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1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conoscere:</a:t>
            </a:r>
            <a:r>
              <a:rPr kumimoji="0" 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conoscere</a:t>
            </a:r>
            <a:r>
              <a:rPr kumimoji="0" 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chi è Gesù Cristo partendo dalle testimonianze storiche che parlano di lui;</a:t>
            </a:r>
            <a:endParaRPr kumimoji="0" lang="it-IT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1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aderire a lui</a:t>
            </a:r>
            <a:endParaRPr kumimoji="0" lang="it-IT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1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 professare:</a:t>
            </a:r>
            <a:r>
              <a:rPr kumimoji="0" 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la conoscenza, indispensabile, non è sufficiente. Credere è aderire alla sua persona, con un abbandono fiducioso e confidente. E’ fidarsi di lui e dirgli di si. </a:t>
            </a:r>
            <a:endParaRPr kumimoji="0" lang="it-IT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La fede non può rimanere muta e nascosta nel profondo del cuore. Fin dall’inizio la fede cristiana è stata professata, mostrando così il suo carattere pubblico;</a:t>
            </a:r>
            <a:endParaRPr kumimoji="0" lang="it-IT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1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seguire:</a:t>
            </a:r>
            <a:r>
              <a:rPr kumimoji="0" 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non ci si può accontentare dell’esterna professione di fede. La fede deve diventare norma di vita, che si traduce nella concreta sequela di Gesù;</a:t>
            </a:r>
            <a:endParaRPr kumimoji="0" lang="it-IT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1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testimoniare:</a:t>
            </a:r>
            <a:r>
              <a:rPr kumimoji="0" 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l’adesione a Gesù, che si concretizza nella sequela, comporta necessariamente anche il testimoniare con la vita.</a:t>
            </a: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23528" y="188640"/>
            <a:ext cx="835292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it-IT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Maestro, dove abiti?</a:t>
            </a:r>
          </a:p>
          <a:p>
            <a:pPr algn="ctr"/>
            <a:r>
              <a:rPr lang="it-IT" sz="3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                           Vieni e vedi!</a:t>
            </a:r>
            <a:endParaRPr lang="it-IT" sz="32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027" name="Picture 3" descr="http://www.gliscritti.it/gallery3/var/albums/album_034/rupnik%20maestro%20dove%20abiti.jpg?m=13197035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4095750" cy="3343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0" name="Picture 4" descr="http://us.123rf.com/400wm/400/400/andreacrisante/andreacrisante1208/andreacrisante120800106/15217243-l-39-uomo-nel-pensiero-nero-con-una-goccia-grande-cervello-sul-pavimen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068960"/>
            <a:ext cx="3810000" cy="2286001"/>
          </a:xfrm>
          <a:prstGeom prst="rect">
            <a:avLst/>
          </a:prstGeom>
          <a:noFill/>
        </p:spPr>
      </p:pic>
      <p:sp>
        <p:nvSpPr>
          <p:cNvPr id="2" name="CasellaDiTesto 1"/>
          <p:cNvSpPr txBox="1"/>
          <p:nvPr/>
        </p:nvSpPr>
        <p:spPr>
          <a:xfrm>
            <a:off x="683568" y="548680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Per conoscere non solo Dio, ma le persone, c’è bisogno di un legame interpersonale, di istaurare una relazione!</a:t>
            </a:r>
            <a:endParaRPr lang="it-IT" dirty="0"/>
          </a:p>
        </p:txBody>
      </p:sp>
      <p:pic>
        <p:nvPicPr>
          <p:cNvPr id="86018" name="Picture 2" descr="http://www.linkfacebook.it/public/images/post/12389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658612">
            <a:off x="468818" y="1599096"/>
            <a:ext cx="2790825" cy="2524126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3635896" y="1772816"/>
            <a:ext cx="41745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Chi è l’uomo?</a:t>
            </a:r>
            <a:endParaRPr lang="it-IT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076056" y="2924944"/>
            <a:ext cx="34563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“l’uomo è un animale razionale”  ?????????</a:t>
            </a:r>
          </a:p>
          <a:p>
            <a:r>
              <a:rPr lang="it-IT" dirty="0" smtClean="0"/>
              <a:t>Tu sei uomo solo perché pensi?</a:t>
            </a:r>
          </a:p>
          <a:p>
            <a:r>
              <a:rPr lang="it-IT" dirty="0" smtClean="0"/>
              <a:t>È la ragione che dice il meglio di te?</a:t>
            </a:r>
          </a:p>
          <a:p>
            <a:endParaRPr lang="it-IT" dirty="0" smtClean="0"/>
          </a:p>
          <a:p>
            <a:r>
              <a:rPr lang="it-IT" dirty="0" smtClean="0"/>
              <a:t>O ti senti uomo perché qualcuno all’inizio ti ha amato, coccolato, nutrito …?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4" name="Picture 4" descr="http://4.bp.blogspot.com/_H5eAtxbz6Q4/S_u69r6MNFI/AAAAAAAAAEU/XaM67niEy1M/s1600/apoli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492896"/>
            <a:ext cx="3495675" cy="3952876"/>
          </a:xfrm>
          <a:prstGeom prst="rect">
            <a:avLst/>
          </a:prstGeom>
          <a:noFill/>
        </p:spPr>
      </p:pic>
      <p:sp>
        <p:nvSpPr>
          <p:cNvPr id="2" name="Rettangolo 1"/>
          <p:cNvSpPr/>
          <p:nvPr/>
        </p:nvSpPr>
        <p:spPr>
          <a:xfrm>
            <a:off x="539552" y="548680"/>
            <a:ext cx="59234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Come conosciamo?</a:t>
            </a:r>
            <a:endParaRPr lang="it-IT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87042" name="Picture 2" descr="http://enzofierro.bloog.it/files/2010/09/Microscopi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332656"/>
            <a:ext cx="2162175" cy="3524251"/>
          </a:xfrm>
          <a:prstGeom prst="rect">
            <a:avLst/>
          </a:prstGeom>
          <a:noFill/>
        </p:spPr>
      </p:pic>
      <p:pic>
        <p:nvPicPr>
          <p:cNvPr id="87046" name="Picture 6" descr="http://1.bp.blogspot.com/-4-K2nDw2Uxo/Tb65vi4qxTI/AAAAAAAAFzc/lzcI1XhWD08/s1600/fidanzat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431412">
            <a:off x="636905" y="2335491"/>
            <a:ext cx="3810000" cy="2533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.bp.blogspot.com/_hnYAKftnmIk/SEGVaNudYbI/AAAAAAAABCY/LAOWwWB-H4Q/s320/la+casa+sulla+rocci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3550307" cy="4536504"/>
          </a:xfrm>
          <a:prstGeom prst="rect">
            <a:avLst/>
          </a:prstGeom>
          <a:noFill/>
        </p:spPr>
      </p:pic>
      <p:sp>
        <p:nvSpPr>
          <p:cNvPr id="3" name="CasellaDiTesto 2"/>
          <p:cNvSpPr txBox="1"/>
          <p:nvPr/>
        </p:nvSpPr>
        <p:spPr>
          <a:xfrm>
            <a:off x="4211960" y="548680"/>
            <a:ext cx="446449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Aver fede =</a:t>
            </a:r>
          </a:p>
          <a:p>
            <a:r>
              <a:rPr lang="it-IT" dirty="0" smtClean="0"/>
              <a:t>Aver trovato qualcuno nelle mani di cui io metto il meglio di me perché io so che quello lì me lo ridarà con gli interessi!</a:t>
            </a:r>
          </a:p>
          <a:p>
            <a:endParaRPr lang="it-IT" dirty="0" smtClean="0"/>
          </a:p>
          <a:p>
            <a:r>
              <a:rPr lang="it-IT" dirty="0" smtClean="0"/>
              <a:t>Aver trovato nella vita la roccia su cui poggiare i piedi, roccia che gli permette di stare in piedi.</a:t>
            </a:r>
          </a:p>
          <a:p>
            <a:r>
              <a:rPr lang="it-IT" dirty="0" smtClean="0"/>
              <a:t>“Ci crede in quello che fa!” = in quello che sta facendo lui sta in piedi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>
                <a:solidFill>
                  <a:srgbClr val="FFFF00"/>
                </a:solidFill>
              </a:rPr>
              <a:t>Questa roccia non può essere un uomo!</a:t>
            </a:r>
          </a:p>
          <a:p>
            <a:endParaRPr lang="it-IT" dirty="0" smtClean="0">
              <a:solidFill>
                <a:srgbClr val="FFFF00"/>
              </a:solidFill>
            </a:endParaRPr>
          </a:p>
          <a:p>
            <a:r>
              <a:rPr lang="it-IT" i="1" dirty="0" smtClean="0">
                <a:solidFill>
                  <a:srgbClr val="FFFF00"/>
                </a:solidFill>
              </a:rPr>
              <a:t>(</a:t>
            </a:r>
            <a:r>
              <a:rPr lang="it-IT" i="1" dirty="0" err="1" smtClean="0">
                <a:solidFill>
                  <a:srgbClr val="FFFF00"/>
                </a:solidFill>
              </a:rPr>
              <a:t>kred</a:t>
            </a:r>
            <a:r>
              <a:rPr lang="it-IT" i="1" dirty="0" smtClean="0">
                <a:solidFill>
                  <a:srgbClr val="FFFF00"/>
                </a:solidFill>
              </a:rPr>
              <a:t>  non è mai usato per gli animali, per le cose, per i figli …)</a:t>
            </a:r>
          </a:p>
          <a:p>
            <a:endParaRPr lang="it-IT" i="1" dirty="0" smtClean="0">
              <a:solidFill>
                <a:srgbClr val="FFFF00"/>
              </a:solidFill>
            </a:endParaRPr>
          </a:p>
          <a:p>
            <a:r>
              <a:rPr lang="it-IT" dirty="0" smtClean="0">
                <a:solidFill>
                  <a:srgbClr val="FFFF00"/>
                </a:solidFill>
              </a:rPr>
              <a:t>Solo un dio ti può salvare, ti può far stare in piedi nella vita!</a:t>
            </a: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4" name="Freccia in giù 3"/>
          <p:cNvSpPr/>
          <p:nvPr/>
        </p:nvSpPr>
        <p:spPr>
          <a:xfrm rot="17514437">
            <a:off x="2921734" y="2977374"/>
            <a:ext cx="648072" cy="15121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 rot="20430101">
            <a:off x="1329474" y="3064109"/>
            <a:ext cx="5976664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>
                <a:solidFill>
                  <a:schemeClr val="bg1"/>
                </a:solidFill>
              </a:rPr>
              <a:t>Come si accede alla verità che fa stare in piedi una vita?</a:t>
            </a:r>
          </a:p>
          <a:p>
            <a:pPr algn="ctr"/>
            <a:r>
              <a:rPr lang="it-IT" sz="3600" b="1" dirty="0" smtClean="0">
                <a:solidFill>
                  <a:schemeClr val="bg1"/>
                </a:solidFill>
              </a:rPr>
              <a:t>Come si conosce ciò per cui tu vivi?</a:t>
            </a:r>
            <a:endParaRPr lang="it-IT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folHlink"/>
          </a:solidFill>
        </p:spPr>
        <p:txBody>
          <a:bodyPr/>
          <a:lstStyle/>
          <a:p>
            <a:pPr algn="r"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Le virtù umane si radicano nelle ...</a:t>
            </a:r>
            <a:endParaRPr lang="es-ES_tradnl" sz="2400" dirty="0" smtClean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067175" y="1557338"/>
            <a:ext cx="4681538" cy="2031325"/>
          </a:xfrm>
          <a:prstGeom prst="rect">
            <a:avLst/>
          </a:prstGeom>
          <a:noFill/>
          <a:ln w="57150">
            <a:solidFill>
              <a:srgbClr val="D6009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defRPr/>
            </a:pPr>
            <a:r>
              <a:rPr lang="es-ES_tradnl" dirty="0">
                <a:latin typeface="Times New Roman"/>
              </a:rPr>
              <a:t>Le </a:t>
            </a:r>
            <a:r>
              <a:rPr lang="es-ES_tradnl" b="1" dirty="0">
                <a:solidFill>
                  <a:srgbClr val="CC0000"/>
                </a:solidFill>
                <a:latin typeface="Times New Roman"/>
              </a:rPr>
              <a:t>virtù teologali</a:t>
            </a:r>
            <a:r>
              <a:rPr lang="es-ES_tradnl" dirty="0">
                <a:latin typeface="Times New Roman"/>
              </a:rPr>
              <a:t> </a:t>
            </a:r>
            <a:r>
              <a:rPr lang="it-IT" dirty="0">
                <a:latin typeface="Times New Roman"/>
              </a:rPr>
              <a:t>si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  <a:latin typeface="Times New Roman"/>
              </a:rPr>
              <a:t>riferiscono direttamente a Dio</a:t>
            </a:r>
            <a:r>
              <a:rPr lang="es-ES_tradnl" dirty="0">
                <a:latin typeface="Times New Roman"/>
              </a:rPr>
              <a:t>. </a:t>
            </a:r>
            <a:r>
              <a:rPr lang="it-IT" b="1" dirty="0" smtClean="0">
                <a:solidFill>
                  <a:srgbClr val="008000"/>
                </a:solidFill>
                <a:latin typeface="Times New Roman"/>
              </a:rPr>
              <a:t>Non</a:t>
            </a:r>
            <a:r>
              <a:rPr lang="it-IT" dirty="0" smtClean="0">
                <a:latin typeface="Times New Roman"/>
              </a:rPr>
              <a:t> </a:t>
            </a:r>
            <a:r>
              <a:rPr lang="it-IT" dirty="0">
                <a:latin typeface="Times New Roman"/>
              </a:rPr>
              <a:t>sono il frutto di un </a:t>
            </a:r>
            <a:r>
              <a:rPr lang="it-IT" b="1" dirty="0">
                <a:solidFill>
                  <a:srgbClr val="008000"/>
                </a:solidFill>
                <a:latin typeface="Times New Roman"/>
              </a:rPr>
              <a:t>impegno umano</a:t>
            </a:r>
            <a:r>
              <a:rPr lang="it-IT" dirty="0">
                <a:latin typeface="Times New Roman"/>
              </a:rPr>
              <a:t>, ma sono virtù </a:t>
            </a:r>
            <a:r>
              <a:rPr lang="it-IT" b="1" dirty="0">
                <a:solidFill>
                  <a:srgbClr val="008000"/>
                </a:solidFill>
                <a:latin typeface="Times New Roman"/>
              </a:rPr>
              <a:t>infuse</a:t>
            </a:r>
            <a:r>
              <a:rPr lang="es-ES_tradnl" dirty="0">
                <a:latin typeface="Times New Roman"/>
              </a:rPr>
              <a:t>. Loro fondamento è la “</a:t>
            </a:r>
            <a:r>
              <a:rPr lang="es-ES_tradnl" b="1" dirty="0">
                <a:solidFill>
                  <a:srgbClr val="996600"/>
                </a:solidFill>
                <a:latin typeface="Times New Roman"/>
              </a:rPr>
              <a:t>partecipazione della natura divina</a:t>
            </a:r>
            <a:r>
              <a:rPr lang="es-ES_tradnl" dirty="0">
                <a:latin typeface="Times New Roman"/>
              </a:rPr>
              <a:t>” (</a:t>
            </a:r>
            <a:r>
              <a:rPr lang="es-ES_tradnl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2 Pt 1, 4</a:t>
            </a:r>
            <a:r>
              <a:rPr lang="es-ES_tradnl" dirty="0" smtClean="0">
                <a:latin typeface="Times New Roman"/>
              </a:rPr>
              <a:t>).</a:t>
            </a:r>
            <a:r>
              <a:rPr lang="it-IT" dirty="0" smtClean="0">
                <a:latin typeface="Times New Roman"/>
              </a:rPr>
              <a:t> Dispongono i cristiani a vivere con la Santissima Trinità</a:t>
            </a:r>
            <a:r>
              <a:rPr lang="es-ES_tradnl" dirty="0" smtClean="0">
                <a:latin typeface="Times New Roman"/>
              </a:rPr>
              <a:t>: sono le energie che rendono capaci di comunicare personalmente con Dio.</a:t>
            </a:r>
            <a:endParaRPr lang="es-ES_tradnl" dirty="0">
              <a:latin typeface="Times New Roman"/>
            </a:endParaRPr>
          </a:p>
        </p:txBody>
      </p:sp>
      <p:sp>
        <p:nvSpPr>
          <p:cNvPr id="105477" name="Text Box 3"/>
          <p:cNvSpPr txBox="1">
            <a:spLocks noChangeArrowheads="1"/>
          </p:cNvSpPr>
          <p:nvPr/>
        </p:nvSpPr>
        <p:spPr bwMode="auto">
          <a:xfrm>
            <a:off x="0" y="908050"/>
            <a:ext cx="9144000" cy="523875"/>
          </a:xfrm>
          <a:prstGeom prst="rect">
            <a:avLst/>
          </a:prstGeom>
          <a:solidFill>
            <a:srgbClr val="FFC000"/>
          </a:solidFill>
          <a:ln w="57150">
            <a:solidFill>
              <a:srgbClr val="D6009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_tradnl" sz="2800" b="1">
                <a:solidFill>
                  <a:srgbClr val="FF0000"/>
                </a:solidFill>
              </a:rPr>
              <a:t>Virtù teologali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179388" y="4360863"/>
            <a:ext cx="8569325" cy="2308225"/>
          </a:xfrm>
          <a:prstGeom prst="rect">
            <a:avLst/>
          </a:prstGeom>
          <a:solidFill>
            <a:schemeClr val="accent1">
              <a:alpha val="54000"/>
            </a:schemeClr>
          </a:solidFill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it-IT" dirty="0">
                <a:solidFill>
                  <a:srgbClr val="221E1F"/>
                </a:solidFill>
                <a:ea typeface="Times New Roman" pitchFamily="18" charset="0"/>
              </a:rPr>
              <a:t>«Le virtù teologali fondano, animano e caratterizzano l’agire morale del cristiano. Esse informano e vivificano tutte le virtù morali. Sono infuse da Dio nell’anima dei fedeli per renderli capaci di agire quali suoi figli e meritare la vita eterna. Sono il pegno della presenza e dell’azione dello Spirito Santo nelle facoltà dell’essere umano» (</a:t>
            </a:r>
            <a:r>
              <a:rPr lang="it-IT" b="1" i="1" dirty="0">
                <a:solidFill>
                  <a:srgbClr val="221E1F"/>
                </a:solidFill>
                <a:ea typeface="Times New Roman" pitchFamily="18" charset="0"/>
              </a:rPr>
              <a:t>CCC</a:t>
            </a:r>
            <a:r>
              <a:rPr lang="it-IT" b="1" dirty="0">
                <a:solidFill>
                  <a:srgbClr val="221E1F"/>
                </a:solidFill>
                <a:ea typeface="Times New Roman" pitchFamily="18" charset="0"/>
              </a:rPr>
              <a:t>, 1813</a:t>
            </a:r>
            <a:r>
              <a:rPr lang="it-IT" dirty="0">
                <a:solidFill>
                  <a:srgbClr val="221E1F"/>
                </a:solidFill>
                <a:ea typeface="Times New Roman" pitchFamily="18" charset="0"/>
              </a:rPr>
              <a:t>). </a:t>
            </a:r>
            <a:endParaRPr lang="it-IT" sz="4400" dirty="0">
              <a:solidFill>
                <a:schemeClr val="tx1"/>
              </a:solidFill>
            </a:endParaRPr>
          </a:p>
        </p:txBody>
      </p:sp>
      <p:pic>
        <p:nvPicPr>
          <p:cNvPr id="105479" name="Immagine 6" descr="500px-Virtù_teologali_-_Giotto_-_Scrovegni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557338"/>
            <a:ext cx="3581400" cy="254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wheel spokes="8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Senza nome-scandito-03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4EEE0"/>
              </a:clrFrom>
              <a:clrTo>
                <a:srgbClr val="F4EE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7984" y="0"/>
            <a:ext cx="3660778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Users\Sandra\Desktop\LAVORI DI RACCOLTA\ICONE +\Infanzia di Gesù\Annunciazione\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3696411" cy="5544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Sandra\Desktop\LAVORI DI RACCOLTA\ICONE +\Infanzia di Gesù\Annunciazione\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32656"/>
            <a:ext cx="6583162" cy="50981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4" name="Picture 2" descr="C:\Users\Sandra\Desktop\LAVORI DI RACCOLTA\ICONE +\Infanzia di Gesù\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11376">
            <a:off x="760336" y="1428680"/>
            <a:ext cx="3231654" cy="4847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068960"/>
            <a:ext cx="4475444" cy="3369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upload.wikimedia.org/wikipedia/commons/thumb/d/d9/Sassetta_002.jpg/250px-Sassetta_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7501"/>
            <a:ext cx="4181450" cy="67404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folHlink"/>
          </a:solidFill>
        </p:spPr>
        <p:txBody>
          <a:bodyPr/>
          <a:lstStyle/>
          <a:p>
            <a:pPr algn="r"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VIRTU’, 18</a:t>
            </a:r>
            <a:endParaRPr lang="es-ES_tradnl" sz="2400" dirty="0" smtClean="0"/>
          </a:p>
        </p:txBody>
      </p:sp>
      <p:sp>
        <p:nvSpPr>
          <p:cNvPr id="108547" name="Text Box 10"/>
          <p:cNvSpPr txBox="1">
            <a:spLocks noChangeArrowheads="1"/>
          </p:cNvSpPr>
          <p:nvPr/>
        </p:nvSpPr>
        <p:spPr bwMode="auto">
          <a:xfrm>
            <a:off x="0" y="0"/>
            <a:ext cx="758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1400"/>
              <a:t>MF 123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0" y="908050"/>
            <a:ext cx="9144000" cy="52387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D6009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ES_tradnl" sz="2800" b="1" dirty="0">
                <a:solidFill>
                  <a:schemeClr val="accent6">
                    <a:lumMod val="75000"/>
                  </a:schemeClr>
                </a:solidFill>
                <a:latin typeface="Times New Roman"/>
              </a:rPr>
              <a:t>Speranza</a:t>
            </a:r>
          </a:p>
        </p:txBody>
      </p:sp>
      <p:pic>
        <p:nvPicPr>
          <p:cNvPr id="108549" name="Immagine 6" descr="speranza.jpe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1844675"/>
            <a:ext cx="2232025" cy="435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50" name="Rettangolo 7"/>
          <p:cNvSpPr>
            <a:spLocks noChangeArrowheads="1"/>
          </p:cNvSpPr>
          <p:nvPr/>
        </p:nvSpPr>
        <p:spPr bwMode="auto">
          <a:xfrm>
            <a:off x="250825" y="1481138"/>
            <a:ext cx="62642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it-IT"/>
              <a:t>«La speranza è la virtù teologale per la quale noi </a:t>
            </a:r>
            <a:r>
              <a:rPr lang="it-IT" b="1">
                <a:solidFill>
                  <a:srgbClr val="008000"/>
                </a:solidFill>
              </a:rPr>
              <a:t>desideriamo e aspettiamo </a:t>
            </a:r>
            <a:r>
              <a:rPr lang="it-IT"/>
              <a:t>da Dio </a:t>
            </a:r>
            <a:r>
              <a:rPr lang="it-IT" b="1">
                <a:solidFill>
                  <a:srgbClr val="008000"/>
                </a:solidFill>
              </a:rPr>
              <a:t>la vita eterna </a:t>
            </a:r>
            <a:r>
              <a:rPr lang="it-IT"/>
              <a:t>come nostra felicità, riponendo la nostra fiducia nelle promesse di Cristo e </a:t>
            </a:r>
            <a:r>
              <a:rPr lang="it-IT" b="1">
                <a:solidFill>
                  <a:srgbClr val="008000"/>
                </a:solidFill>
              </a:rPr>
              <a:t>appoggiandoci all'aiuto della grazia</a:t>
            </a:r>
            <a:r>
              <a:rPr lang="it-IT"/>
              <a:t> dello Spirito Santo per meritarla e perseverare sino alla fine della vita» </a:t>
            </a:r>
          </a:p>
        </p:txBody>
      </p:sp>
      <p:sp>
        <p:nvSpPr>
          <p:cNvPr id="108551" name="Text Box 5"/>
          <p:cNvSpPr txBox="1">
            <a:spLocks noChangeArrowheads="1"/>
          </p:cNvSpPr>
          <p:nvPr/>
        </p:nvSpPr>
        <p:spPr bwMode="auto">
          <a:xfrm>
            <a:off x="250825" y="3948113"/>
            <a:ext cx="6192838" cy="1568450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_tradnl"/>
              <a:t>Il cristiano confida </a:t>
            </a:r>
            <a:r>
              <a:rPr lang="it-IT" b="1">
                <a:solidFill>
                  <a:srgbClr val="9A7500"/>
                </a:solidFill>
              </a:rPr>
              <a:t>non</a:t>
            </a:r>
            <a:r>
              <a:rPr lang="it-IT"/>
              <a:t> sulle </a:t>
            </a:r>
            <a:r>
              <a:rPr lang="it-IT" b="1">
                <a:solidFill>
                  <a:srgbClr val="9A7500"/>
                </a:solidFill>
              </a:rPr>
              <a:t>proprie forze</a:t>
            </a:r>
            <a:r>
              <a:rPr lang="it-IT"/>
              <a:t>, ma confidando nell’</a:t>
            </a:r>
            <a:r>
              <a:rPr lang="it-IT" b="1">
                <a:solidFill>
                  <a:srgbClr val="9A7500"/>
                </a:solidFill>
              </a:rPr>
              <a:t>aiuto di Dio</a:t>
            </a:r>
            <a:r>
              <a:rPr lang="it-IT"/>
              <a:t>, che certamente non gli mancherà</a:t>
            </a:r>
            <a:r>
              <a:rPr lang="es-ES_tradnl"/>
              <a:t>, nel </a:t>
            </a:r>
            <a:r>
              <a:rPr lang="it-IT" b="1">
                <a:solidFill>
                  <a:srgbClr val="9A7500"/>
                </a:solidFill>
              </a:rPr>
              <a:t>potere di Dio </a:t>
            </a:r>
            <a:r>
              <a:rPr lang="it-IT"/>
              <a:t>e il suo </a:t>
            </a:r>
            <a:r>
              <a:rPr lang="it-IT" b="1">
                <a:solidFill>
                  <a:srgbClr val="9A7500"/>
                </a:solidFill>
              </a:rPr>
              <a:t>amore illimitato </a:t>
            </a:r>
            <a:r>
              <a:rPr lang="it-IT"/>
              <a:t>per l’uomo</a:t>
            </a:r>
            <a:r>
              <a:rPr lang="es-ES_tradnl"/>
              <a:t>.</a:t>
            </a:r>
          </a:p>
        </p:txBody>
      </p:sp>
      <p:sp>
        <p:nvSpPr>
          <p:cNvPr id="108552" name="Rettangolo 10"/>
          <p:cNvSpPr>
            <a:spLocks noChangeArrowheads="1"/>
          </p:cNvSpPr>
          <p:nvPr/>
        </p:nvSpPr>
        <p:spPr bwMode="auto">
          <a:xfrm>
            <a:off x="323850" y="5613400"/>
            <a:ext cx="61928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it-IT" b="1">
                <a:solidFill>
                  <a:srgbClr val="FF0000"/>
                </a:solidFill>
              </a:rPr>
              <a:t>«Manteniamo senza vacillare la professione della nostra speranza, perché è fedele colui che ha promesso» (</a:t>
            </a:r>
            <a:r>
              <a:rPr lang="it-IT" b="1" i="1">
                <a:solidFill>
                  <a:srgbClr val="FF0000"/>
                </a:solidFill>
              </a:rPr>
              <a:t>Eb </a:t>
            </a:r>
            <a:r>
              <a:rPr lang="it-IT" b="1">
                <a:solidFill>
                  <a:srgbClr val="FF0000"/>
                </a:solidFill>
              </a:rPr>
              <a:t>10, 23)</a:t>
            </a:r>
            <a:endParaRPr lang="it-IT"/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00F7A-2E8A-4B1A-866F-FCD6998E6045}" type="slidenum">
              <a:rPr lang="it-IT">
                <a:solidFill>
                  <a:srgbClr val="000000"/>
                </a:solidFill>
              </a:rPr>
              <a:pPr/>
              <a:t>24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69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70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203575" y="555625"/>
            <a:ext cx="5040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Definizione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539750" y="2530475"/>
            <a:ext cx="7993063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Fiducia nella realizzazione di ciò che si desidera o si pensa costituisca il proprio bene; attesa fiduciosa, aspirazione, sogno.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Ciò che costituisce l’oggetto o il motivo dello sperare.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</a:pP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(</a:t>
            </a:r>
            <a:r>
              <a:rPr lang="it-IT" i="1" smtClean="0">
                <a:solidFill>
                  <a:srgbClr val="000000"/>
                </a:solidFill>
                <a:latin typeface="Comic Sans MS" pitchFamily="66" charset="0"/>
              </a:rPr>
              <a:t>Sabatini-Coletti</a:t>
            </a: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, DISC, Dizionario italiano, 1997 Giunti,  Firenze)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it-IT" smtClean="0">
              <a:solidFill>
                <a:srgbClr val="000000"/>
              </a:solidFill>
              <a:latin typeface="Comic Sans MS" pitchFamily="66" charset="0"/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</a:pPr>
            <a:endParaRPr lang="it-IT" sz="2400" b="1" smtClean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8762-EB5C-4811-845E-2A1F2205B807}" type="slidenum">
              <a:rPr lang="it-IT">
                <a:solidFill>
                  <a:srgbClr val="000000"/>
                </a:solidFill>
              </a:rPr>
              <a:pPr/>
              <a:t>25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93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94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203575" y="555625"/>
            <a:ext cx="5040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Etimologia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539750" y="2349500"/>
            <a:ext cx="799306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Il termine </a:t>
            </a:r>
            <a:r>
              <a:rPr lang="it-IT" sz="2400" b="1" i="1" smtClean="0">
                <a:solidFill>
                  <a:srgbClr val="000000"/>
                </a:solidFill>
                <a:latin typeface="Comic Sans MS" pitchFamily="66" charset="0"/>
              </a:rPr>
              <a:t>speranza </a:t>
            </a:r>
            <a:r>
              <a:rPr lang="it-IT" sz="2400" i="1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(</a:t>
            </a:r>
            <a:r>
              <a:rPr lang="it-IT" sz="2400" i="1" smtClean="0">
                <a:solidFill>
                  <a:srgbClr val="000000"/>
                </a:solidFill>
                <a:latin typeface="Comic Sans MS" pitchFamily="66" charset="0"/>
              </a:rPr>
              <a:t>spes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, in latino), si può ricollegare direttamente alla parola latina </a:t>
            </a:r>
            <a:r>
              <a:rPr lang="it-IT" sz="2400" i="1" smtClean="0">
                <a:solidFill>
                  <a:srgbClr val="000000"/>
                </a:solidFill>
                <a:latin typeface="Comic Sans MS" pitchFamily="66" charset="0"/>
              </a:rPr>
              <a:t>pes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(piede), come per sottolinearne la dimensione itinerante e capace di futuro.  La radice ebraica del termine sottolinea la volontà di protendere verso qualcosa.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La parola </a:t>
            </a:r>
            <a:r>
              <a:rPr lang="it-IT" sz="2400" b="1" i="1" smtClean="0">
                <a:solidFill>
                  <a:srgbClr val="000000"/>
                </a:solidFill>
                <a:latin typeface="Comic Sans MS" pitchFamily="66" charset="0"/>
              </a:rPr>
              <a:t>desiderio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, più debole di </a:t>
            </a:r>
            <a:r>
              <a:rPr lang="it-IT" sz="2400" i="1" smtClean="0">
                <a:solidFill>
                  <a:srgbClr val="000000"/>
                </a:solidFill>
                <a:latin typeface="Comic Sans MS" pitchFamily="66" charset="0"/>
              </a:rPr>
              <a:t>speranza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, derivando da </a:t>
            </a:r>
            <a:r>
              <a:rPr lang="it-IT" sz="2400" i="1" smtClean="0">
                <a:solidFill>
                  <a:srgbClr val="000000"/>
                </a:solidFill>
                <a:latin typeface="Comic Sans MS" pitchFamily="66" charset="0"/>
              </a:rPr>
              <a:t>sidus, sideris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latino (che significa </a:t>
            </a:r>
            <a:r>
              <a:rPr lang="it-IT" sz="2400" i="1" smtClean="0">
                <a:solidFill>
                  <a:srgbClr val="000000"/>
                </a:solidFill>
                <a:latin typeface="Comic Sans MS" pitchFamily="66" charset="0"/>
              </a:rPr>
              <a:t>stella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), indica l’attesa di qualcosa dalle stelle, quasi si avesse la possibilità di disporre degli astri.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7640A-62B3-46A2-8AC6-EC6CDDCA27CD}" type="slidenum">
              <a:rPr lang="it-IT">
                <a:solidFill>
                  <a:srgbClr val="000000"/>
                </a:solidFill>
              </a:rPr>
              <a:pPr/>
              <a:t>26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17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7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18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3203575" y="555625"/>
            <a:ext cx="5040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La virtù teologale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539750" y="2349500"/>
            <a:ext cx="7993063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Dal Compendio del Catechismo della Chiesa Cattolica: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/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“Le virtù teologali sono la fede, la speranza, la carità”.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(n. 385)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“La speranza è la virtù teologale per la quale noi desideriamo e aspettiamo da Dio la vita eterna come nostra felicità, riponendo la nostra fiducia nelle promesse di Cristo e appoggiandoci all'aiuto della grazia dello Spirito Santo per meritarla e perseverare sino alla fine della vita terrena”. (n. 387)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A3F1-4E2B-43CE-BE23-8AF644B83C5D}" type="slidenum">
              <a:rPr lang="it-IT">
                <a:solidFill>
                  <a:srgbClr val="000000"/>
                </a:solidFill>
              </a:rPr>
              <a:pPr/>
              <a:t>27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42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59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43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203575" y="555625"/>
            <a:ext cx="5040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Gli elementi costitutivi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179388" y="6308725"/>
            <a:ext cx="50403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1200" smtClean="0">
                <a:solidFill>
                  <a:srgbClr val="000000"/>
                </a:solidFill>
                <a:latin typeface="Comic Sans MS" pitchFamily="66" charset="0"/>
              </a:rPr>
              <a:t>(Liberamente tratto da: A. Cencini, </a:t>
            </a:r>
            <a:r>
              <a:rPr lang="it-IT" sz="1200" i="1" smtClean="0">
                <a:solidFill>
                  <a:srgbClr val="000000"/>
                </a:solidFill>
                <a:latin typeface="Comic Sans MS" pitchFamily="66" charset="0"/>
              </a:rPr>
              <a:t>Liberare la speranza</a:t>
            </a:r>
            <a:r>
              <a:rPr lang="it-IT" sz="1200" smtClean="0">
                <a:solidFill>
                  <a:srgbClr val="000000"/>
                </a:solidFill>
                <a:latin typeface="Comic Sans MS" pitchFamily="66" charset="0"/>
              </a:rPr>
              <a:t>, </a:t>
            </a:r>
            <a:br>
              <a:rPr lang="it-IT" sz="12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1200" smtClean="0">
                <a:solidFill>
                  <a:srgbClr val="000000"/>
                </a:solidFill>
                <a:latin typeface="Comic Sans MS" pitchFamily="66" charset="0"/>
              </a:rPr>
              <a:t>Paoline Editoriali Libri, Milano 2006)</a:t>
            </a:r>
          </a:p>
        </p:txBody>
      </p:sp>
      <p:graphicFrame>
        <p:nvGraphicFramePr>
          <p:cNvPr id="19474" name="Object 18"/>
          <p:cNvGraphicFramePr>
            <a:graphicFrameLocks noChangeAspect="1"/>
          </p:cNvGraphicFramePr>
          <p:nvPr/>
        </p:nvGraphicFramePr>
        <p:xfrm>
          <a:off x="428625" y="1535113"/>
          <a:ext cx="8320088" cy="454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44" name="MindManager Document" r:id="rId7" imgW="10569600" imgH="5925600" progId="Mindjet.MindManager.Document">
                  <p:embed/>
                </p:oleObj>
              </mc:Choice>
              <mc:Fallback>
                <p:oleObj name="MindManager Document" r:id="rId7" imgW="10569600" imgH="5925600" progId="Mindjet.MindManager.Document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1535113"/>
                        <a:ext cx="8320088" cy="4548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56D7-C6D2-4479-9292-F1D0FAE060CE}" type="slidenum">
              <a:rPr lang="it-IT">
                <a:solidFill>
                  <a:srgbClr val="000000"/>
                </a:solidFill>
              </a:rPr>
              <a:pPr/>
              <a:t>28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66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5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44036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67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3851275" y="6165850"/>
            <a:ext cx="4249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1200" smtClean="0">
                <a:solidFill>
                  <a:srgbClr val="000000"/>
                </a:solidFill>
                <a:latin typeface="Comic Sans MS" pitchFamily="66" charset="0"/>
              </a:rPr>
              <a:t>(Liberamente tratto da: P. Pellegrino, </a:t>
            </a:r>
            <a:r>
              <a:rPr lang="it-IT" sz="1200" i="1" smtClean="0">
                <a:solidFill>
                  <a:srgbClr val="000000"/>
                </a:solidFill>
                <a:latin typeface="Comic Sans MS" pitchFamily="66" charset="0"/>
              </a:rPr>
              <a:t>Speranza la spinta della vita, </a:t>
            </a:r>
            <a:r>
              <a:rPr lang="it-IT" sz="1200" smtClean="0">
                <a:solidFill>
                  <a:srgbClr val="000000"/>
                </a:solidFill>
                <a:latin typeface="Comic Sans MS" pitchFamily="66" charset="0"/>
              </a:rPr>
              <a:t>Editrice Elledici, Leumann, 2006)</a:t>
            </a: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3203575" y="555625"/>
            <a:ext cx="50403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Le principali doti </a:t>
            </a:r>
            <a:b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</a:br>
            <a:endParaRPr lang="it-IT" sz="36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44047" name="Object 15"/>
          <p:cNvGraphicFramePr>
            <a:graphicFrameLocks noChangeAspect="1"/>
          </p:cNvGraphicFramePr>
          <p:nvPr/>
        </p:nvGraphicFramePr>
        <p:xfrm>
          <a:off x="411163" y="1730375"/>
          <a:ext cx="8467725" cy="465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68" name="MindManager Document" r:id="rId7" imgW="10825200" imgH="6436800" progId="Mindjet.MindManager.Document">
                  <p:embed/>
                </p:oleObj>
              </mc:Choice>
              <mc:Fallback>
                <p:oleObj name="MindManager Document" r:id="rId7" imgW="10825200" imgH="6436800" progId="Mindjet.MindManager.Document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163" y="1730375"/>
                        <a:ext cx="8467725" cy="4651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8DC-0C0A-4746-A7B7-92AACF947973}" type="slidenum">
              <a:rPr lang="it-IT">
                <a:solidFill>
                  <a:srgbClr val="000000"/>
                </a:solidFill>
              </a:rPr>
              <a:pPr/>
              <a:t>29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789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1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790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203575" y="555625"/>
            <a:ext cx="50403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Jahvè, speranza di Israele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539750" y="2349500"/>
            <a:ext cx="7993063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Con Abramo inizia la storia  della speranza biblica: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Dio, buono e fedele, mantiene la promessa e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l’alleanza.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Nella Bibbia quindi la speranza è espressa con il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concetto di promessa.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Per i profeti la speranza di Israele è Dio stesso ed il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None/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suo regno, in un futuro essenzialmente materiale.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Gesù invita ad attendere un futuro allo stesso tempo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materiale e spirituale, temporale ed eterno,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collettivo ed individuale.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None/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folHlink"/>
          </a:solidFill>
        </p:spPr>
        <p:txBody>
          <a:bodyPr/>
          <a:lstStyle/>
          <a:p>
            <a:pPr algn="r"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VIRTU’, 16</a:t>
            </a:r>
            <a:endParaRPr lang="es-ES_tradnl" sz="2400" dirty="0" smtClean="0"/>
          </a:p>
        </p:txBody>
      </p:sp>
      <p:sp>
        <p:nvSpPr>
          <p:cNvPr id="106499" name="Text Box 8"/>
          <p:cNvSpPr txBox="1">
            <a:spLocks noChangeArrowheads="1"/>
          </p:cNvSpPr>
          <p:nvPr/>
        </p:nvSpPr>
        <p:spPr bwMode="auto">
          <a:xfrm>
            <a:off x="323850" y="2492896"/>
            <a:ext cx="6119813" cy="417619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355600" algn="just" eaLnBrk="0" hangingPunct="0"/>
            <a:r>
              <a:rPr lang="it-IT" sz="2200"/>
              <a:t>La fede </a:t>
            </a:r>
            <a:r>
              <a:rPr lang="it-IT" sz="2200" b="1">
                <a:solidFill>
                  <a:srgbClr val="FF0000"/>
                </a:solidFill>
              </a:rPr>
              <a:t>introduce il credente in un mondo nuovo</a:t>
            </a:r>
            <a:r>
              <a:rPr lang="it-IT" sz="2200"/>
              <a:t>, nel quale, sostenuto dalla Rivelazione, egli conosce un insieme di realtà che superano la ragione umana e come una luce speciale gli fa accettare la propria esistenza e gli permette di comprendere alcuni suoi contenuti. </a:t>
            </a:r>
          </a:p>
          <a:p>
            <a:pPr indent="355600" algn="just" eaLnBrk="0" hangingPunct="0"/>
            <a:r>
              <a:rPr lang="it-IT" sz="2200"/>
              <a:t>Per un cristiano la fede non è una delle tante virtù che deve praticare, ma </a:t>
            </a:r>
            <a:r>
              <a:rPr lang="it-IT" sz="2200" b="1">
                <a:solidFill>
                  <a:srgbClr val="FF0000"/>
                </a:solidFill>
              </a:rPr>
              <a:t>l’intera sua esistenza deve avere come fondamento questa virtù</a:t>
            </a:r>
            <a:r>
              <a:rPr lang="it-IT" sz="2200"/>
              <a:t>. Il cristiano non solo deve </a:t>
            </a:r>
            <a:r>
              <a:rPr lang="it-IT" sz="2200" i="1"/>
              <a:t>avere fede</a:t>
            </a:r>
            <a:r>
              <a:rPr lang="it-IT" sz="2200"/>
              <a:t>, ma la fede deve essere il </a:t>
            </a:r>
            <a:r>
              <a:rPr lang="it-IT" sz="2200" b="1">
                <a:solidFill>
                  <a:srgbClr val="FF0000"/>
                </a:solidFill>
              </a:rPr>
              <a:t>fondamento e il motore della sua esistenza</a:t>
            </a:r>
            <a:r>
              <a:rPr lang="it-IT" sz="2200"/>
              <a:t>. </a:t>
            </a:r>
          </a:p>
        </p:txBody>
      </p:sp>
      <p:pic>
        <p:nvPicPr>
          <p:cNvPr id="106500" name="Picture 9" descr="D:\foto 1\F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2924175"/>
            <a:ext cx="2209800" cy="3698875"/>
          </a:xfrm>
          <a:prstGeom prst="rect">
            <a:avLst/>
          </a:prstGeom>
          <a:noFill/>
          <a:ln w="57150">
            <a:solidFill>
              <a:srgbClr val="D60093"/>
            </a:solidFill>
            <a:miter lim="800000"/>
            <a:headEnd/>
            <a:tailEnd/>
          </a:ln>
        </p:spPr>
      </p:pic>
      <p:sp>
        <p:nvSpPr>
          <p:cNvPr id="106501" name="Text Box 10"/>
          <p:cNvSpPr txBox="1">
            <a:spLocks noChangeArrowheads="1"/>
          </p:cNvSpPr>
          <p:nvPr/>
        </p:nvSpPr>
        <p:spPr bwMode="auto">
          <a:xfrm>
            <a:off x="0" y="0"/>
            <a:ext cx="758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1400"/>
              <a:t>MF 121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0" y="908050"/>
            <a:ext cx="9144000" cy="523875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 w="57150">
            <a:solidFill>
              <a:srgbClr val="D6009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ES_tradnl" sz="2800" b="1" dirty="0">
                <a:solidFill>
                  <a:schemeClr val="accent6">
                    <a:lumMod val="75000"/>
                  </a:schemeClr>
                </a:solidFill>
                <a:latin typeface="Times New Roman"/>
              </a:rPr>
              <a:t>Fede (I)</a:t>
            </a:r>
          </a:p>
        </p:txBody>
      </p:sp>
      <p:sp>
        <p:nvSpPr>
          <p:cNvPr id="106503" name="Rettangolo 9"/>
          <p:cNvSpPr>
            <a:spLocks noChangeArrowheads="1"/>
          </p:cNvSpPr>
          <p:nvPr/>
        </p:nvSpPr>
        <p:spPr bwMode="auto">
          <a:xfrm>
            <a:off x="250825" y="1557338"/>
            <a:ext cx="86423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it-IT"/>
              <a:t>« </a:t>
            </a:r>
            <a:r>
              <a:rPr lang="es-ES_tradnl"/>
              <a:t>La fede è la </a:t>
            </a:r>
            <a:r>
              <a:rPr lang="es-ES_tradnl">
                <a:solidFill>
                  <a:srgbClr val="000000"/>
                </a:solidFill>
              </a:rPr>
              <a:t>virtù teologale </a:t>
            </a:r>
            <a:r>
              <a:rPr lang="it-IT">
                <a:solidFill>
                  <a:srgbClr val="000000"/>
                </a:solidFill>
              </a:rPr>
              <a:t>per la quale noi </a:t>
            </a:r>
            <a:r>
              <a:rPr lang="it-IT" b="1">
                <a:solidFill>
                  <a:srgbClr val="008000"/>
                </a:solidFill>
              </a:rPr>
              <a:t>crediamo in Dio e nelle verità che Egli ha rivelato, secondo gli insegnamenti della Chiesa</a:t>
            </a:r>
            <a:r>
              <a:rPr lang="it-IT"/>
              <a:t> »</a:t>
            </a:r>
            <a:r>
              <a:rPr lang="es-ES_tradnl">
                <a:solidFill>
                  <a:srgbClr val="000000"/>
                </a:solidFill>
              </a:rPr>
              <a:t> </a:t>
            </a:r>
            <a:endParaRPr lang="it-IT"/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1F3C4-218D-4FA8-80EF-628E34ACDD2E}" type="slidenum">
              <a:rPr lang="it-IT">
                <a:solidFill>
                  <a:srgbClr val="000000"/>
                </a:solidFill>
              </a:rPr>
              <a:pPr/>
              <a:t>30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56322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13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3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56324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14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6328" name="Text Box 8"/>
          <p:cNvSpPr txBox="1">
            <a:spLocks noChangeArrowheads="1"/>
          </p:cNvSpPr>
          <p:nvPr/>
        </p:nvSpPr>
        <p:spPr bwMode="auto">
          <a:xfrm>
            <a:off x="3203575" y="555625"/>
            <a:ext cx="50403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La Resurrezione</a:t>
            </a:r>
            <a:b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di Cristo</a:t>
            </a:r>
          </a:p>
        </p:txBody>
      </p:sp>
      <p:sp>
        <p:nvSpPr>
          <p:cNvPr id="56329" name="Text Box 9"/>
          <p:cNvSpPr txBox="1">
            <a:spLocks noChangeArrowheads="1"/>
          </p:cNvSpPr>
          <p:nvPr/>
        </p:nvSpPr>
        <p:spPr bwMode="auto">
          <a:xfrm>
            <a:off x="539750" y="2133600"/>
            <a:ext cx="820896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None/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La liberazione dalla morte è ciò che l’uomo spera intensamente. Diciamolo, è l’unico oggetto della sua speranza.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None/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La Resurrezione di Cristo non è un sogno, un racconto mitico, un desiderio arcaico; è un fatto attestato da testimoni degni di fede. “Noi lo abbiamo visto; noi abbiamo mangiato e bevuto con lui…” (cfr. At 10,41).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None/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576263" y="6092825"/>
            <a:ext cx="8820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1400" smtClean="0">
                <a:solidFill>
                  <a:srgbClr val="000000"/>
                </a:solidFill>
                <a:latin typeface="Comic Sans MS" pitchFamily="66" charset="0"/>
              </a:rPr>
              <a:t>(G. Danneels, </a:t>
            </a:r>
            <a:r>
              <a:rPr lang="it-IT" sz="1400" i="1" smtClean="0">
                <a:solidFill>
                  <a:srgbClr val="000000"/>
                </a:solidFill>
                <a:latin typeface="Comic Sans MS" pitchFamily="66" charset="0"/>
              </a:rPr>
              <a:t>Sperare. La società depressa</a:t>
            </a:r>
            <a:r>
              <a:rPr lang="it-IT" sz="1400" smtClean="0">
                <a:solidFill>
                  <a:srgbClr val="000000"/>
                </a:solidFill>
                <a:latin typeface="Comic Sans MS" pitchFamily="66" charset="0"/>
              </a:rPr>
              <a:t>, Edizioni San Paolo, Milano 2006)</a:t>
            </a:r>
            <a:endParaRPr lang="it-IT" sz="1400" i="1" smtClean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4332F-FBF6-4F4A-B604-F21889E8B69F}" type="slidenum">
              <a:rPr lang="it-IT">
                <a:solidFill>
                  <a:srgbClr val="000000"/>
                </a:solidFill>
              </a:rPr>
              <a:pPr/>
              <a:t>31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37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38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3203575" y="555625"/>
            <a:ext cx="50403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La Resurrezione</a:t>
            </a:r>
            <a:b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di Cristo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539750" y="2349500"/>
            <a:ext cx="820896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None/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“Dio  (…) ci ha rigenerati per una speranza viva”. </a:t>
            </a:r>
            <a:r>
              <a:rPr lang="it-IT" b="1" smtClean="0">
                <a:solidFill>
                  <a:srgbClr val="000000"/>
                </a:solidFill>
                <a:latin typeface="Comic Sans MS" pitchFamily="66" charset="0"/>
              </a:rPr>
              <a:t>(1Pt 1,3)</a:t>
            </a: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/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Perché per i cristiani la Resurrezione è la possibilità di un’esistenza nuova?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None/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La Resurrezione dice una cosa fondamentale su Dio: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Egli ha agito con potenza! Affidarsi a Lui è sicuro!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Gesù è una persona viva in senso pieno: tutto questo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può diventare aspirazione nella vita del cristiano!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Gesù non è un risorto isolato: è sorgente di vita per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tutti!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215900" y="6092825"/>
            <a:ext cx="88201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1400" smtClean="0">
                <a:solidFill>
                  <a:srgbClr val="000000"/>
                </a:solidFill>
                <a:latin typeface="Comic Sans MS" pitchFamily="66" charset="0"/>
              </a:rPr>
              <a:t>[Appunti dalla Conferenza tenuta da Mons. Luciano Monari (Vescovo di Piacenza-Bobbio, Vice Presidente C.E.I.) a Rubiera l’8 giugno 2006, sul tema: “Testimoni di Gesù Risorto speranza del mondo”].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CCBF-9C3D-443C-AEA4-3CF42D5DF406}" type="slidenum">
              <a:rPr lang="it-IT">
                <a:solidFill>
                  <a:srgbClr val="000000"/>
                </a:solidFill>
              </a:rPr>
              <a:pPr/>
              <a:t>32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61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3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62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203575" y="555625"/>
            <a:ext cx="50403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La Prima Lettera </a:t>
            </a:r>
            <a:b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di Pietro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539750" y="2349500"/>
            <a:ext cx="799306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E’ un breve testo di rara bellezza.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/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Indica il </a:t>
            </a:r>
            <a:r>
              <a:rPr lang="it-IT" sz="2400" i="1" smtClean="0">
                <a:solidFill>
                  <a:srgbClr val="000000"/>
                </a:solidFill>
                <a:latin typeface="Comic Sans MS" pitchFamily="66" charset="0"/>
              </a:rPr>
              <a:t>Crocifisso Risorto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come il </a:t>
            </a:r>
            <a:r>
              <a:rPr lang="it-IT" sz="2400" i="1" smtClean="0">
                <a:solidFill>
                  <a:srgbClr val="000000"/>
                </a:solidFill>
                <a:latin typeface="Comic Sans MS" pitchFamily="66" charset="0"/>
              </a:rPr>
              <a:t>centro della testimonianza cristiana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539750" y="4314825"/>
            <a:ext cx="7993063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it-IT" sz="2400" i="1" smtClean="0">
                <a:solidFill>
                  <a:srgbClr val="000000"/>
                </a:solidFill>
                <a:latin typeface="Comic Sans MS" pitchFamily="66" charset="0"/>
              </a:rPr>
              <a:t>Mittente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Pietro, l’apostolo a cui Gesù affidò la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  sua Chiesa.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it-IT" sz="2400" i="1" smtClean="0">
                <a:solidFill>
                  <a:srgbClr val="000000"/>
                </a:solidFill>
                <a:latin typeface="Comic Sans MS" pitchFamily="66" charset="0"/>
              </a:rPr>
              <a:t>Redattore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Pietro stesso dice di avere scritto “per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  mezzo di Silvano”, che ha espresso i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  pensieri dell’apostolo.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39654-D1C3-4DCC-8749-12F717B9EA59}" type="slidenum">
              <a:rPr lang="it-IT">
                <a:solidFill>
                  <a:srgbClr val="000000"/>
                </a:solidFill>
              </a:rPr>
              <a:pPr/>
              <a:t>33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85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7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86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3203575" y="555625"/>
            <a:ext cx="50403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La Prima Lettera </a:t>
            </a:r>
            <a:b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di Pietro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539750" y="2565400"/>
            <a:ext cx="7993063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it-IT" sz="2400" i="1" smtClean="0">
                <a:solidFill>
                  <a:srgbClr val="000000"/>
                </a:solidFill>
                <a:latin typeface="Comic Sans MS" pitchFamily="66" charset="0"/>
              </a:rPr>
              <a:t>Destinatari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varie comunità disseminate in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       province romane dell’Asia Minore,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       probabilmente pagani convertiti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       minacciati dalle prime persecuzioni.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it-IT" sz="2400" i="1" smtClean="0">
                <a:solidFill>
                  <a:srgbClr val="000000"/>
                </a:solidFill>
                <a:latin typeface="Comic Sans MS" pitchFamily="66" charset="0"/>
              </a:rPr>
              <a:t>Data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</a:t>
            </a:r>
            <a:r>
              <a:rPr lang="it-IT" sz="800" smtClean="0">
                <a:solidFill>
                  <a:srgbClr val="000000"/>
                </a:solidFill>
                <a:latin typeface="Comic Sans MS" pitchFamily="66" charset="0"/>
              </a:rPr>
              <a:t>                         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verso il 63-64 d.C., negli anni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       precedenti la morte di Pietro.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it-IT" sz="2400" i="1" smtClean="0">
                <a:solidFill>
                  <a:srgbClr val="000000"/>
                </a:solidFill>
                <a:latin typeface="Comic Sans MS" pitchFamily="66" charset="0"/>
              </a:rPr>
              <a:t>Luogo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Roma, indicata col nome simbolico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       di Babilonia.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it-IT" sz="2400" i="1" smtClean="0">
                <a:solidFill>
                  <a:srgbClr val="000000"/>
                </a:solidFill>
                <a:latin typeface="Comic Sans MS" pitchFamily="66" charset="0"/>
              </a:rPr>
              <a:t>Caratteristiche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si tratta di una “lettera pastorale”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       e anche di una “lettera  circolare”,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       destinata a varie comunità.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CF8E9-B77C-4A02-B807-F13415F25231}" type="slidenum">
              <a:rPr lang="it-IT">
                <a:solidFill>
                  <a:srgbClr val="000000"/>
                </a:solidFill>
              </a:rPr>
              <a:pPr/>
              <a:t>34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09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1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10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3203575" y="555625"/>
            <a:ext cx="50403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La Prima Lettera </a:t>
            </a:r>
            <a:b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di Pietro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539750" y="2565400"/>
            <a:ext cx="799306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it-IT" sz="2400" i="1" smtClean="0">
                <a:solidFill>
                  <a:srgbClr val="000000"/>
                </a:solidFill>
                <a:latin typeface="Comic Sans MS" pitchFamily="66" charset="0"/>
              </a:rPr>
              <a:t>Contenuto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Dopo il saluto, Pietro invita i cristiani di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quelle comunità a vivere santamente,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riponendo ogni speranza nella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Resurrezione di Cristo e nel suo ritorno.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Da non-popolo a popolo di Dio, egli esorta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i fedeli a tenere una condotta di vita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esemplare a livello sociale, familiare ed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ecclesiale, pronti a sostenere con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coraggio la prova delle persecuzioni.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975D-C717-496D-9ED0-E3AC0ECE27D7}" type="slidenum">
              <a:rPr lang="it-IT">
                <a:solidFill>
                  <a:srgbClr val="000000"/>
                </a:solidFill>
              </a:rPr>
              <a:pPr/>
              <a:t>35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33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5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34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3203575" y="555625"/>
            <a:ext cx="50403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La Prima Lettera </a:t>
            </a:r>
            <a:b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di Pietro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539750" y="2133600"/>
            <a:ext cx="7993063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“E chi vi potrà fare del male, se sarete ferventi nel bene? E se anche doveste soffrire per la giustizia, beati voi! </a:t>
            </a:r>
            <a:r>
              <a:rPr lang="it-IT" sz="2400" i="1" smtClean="0">
                <a:solidFill>
                  <a:srgbClr val="000000"/>
                </a:solidFill>
                <a:latin typeface="Comic Sans MS" pitchFamily="66" charset="0"/>
              </a:rPr>
              <a:t>Non vi sgomentate per paura di loro, né vi turbate, ma </a:t>
            </a:r>
            <a:r>
              <a:rPr lang="it-IT" sz="2400" b="1" i="1" smtClean="0">
                <a:solidFill>
                  <a:srgbClr val="000000"/>
                </a:solidFill>
                <a:latin typeface="Comic Sans MS" pitchFamily="66" charset="0"/>
              </a:rPr>
              <a:t>adorate il Signore</a:t>
            </a:r>
            <a:r>
              <a:rPr lang="it-IT" sz="2400" b="1" smtClean="0">
                <a:solidFill>
                  <a:srgbClr val="000000"/>
                </a:solidFill>
                <a:latin typeface="Comic Sans MS" pitchFamily="66" charset="0"/>
              </a:rPr>
              <a:t>, Cristo, nei vostri cuori, pronti sempre a rispondere a chiunque vi domandi ragione della speranza che è in voi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. Tuttavia questo sia fatto con dolcezza e rispetto, con una retta coscienza, perché nel momento stesso in cui si parla male di voi rimangano svergognati quelli che malignano sulla vostra buona condotta in Cristo. È meglio infatti, se così vuole Dio, soffrire operando il bene che facendo il male”.  (1Pt 3, 13-17)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1BEE-2497-488A-AD8A-0B50718CB901}" type="slidenum">
              <a:rPr lang="it-IT">
                <a:solidFill>
                  <a:srgbClr val="000000"/>
                </a:solidFill>
              </a:rPr>
              <a:pPr/>
              <a:t>36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57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3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58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3203575" y="555625"/>
            <a:ext cx="50403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Maria, donna</a:t>
            </a:r>
            <a:b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della speranza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539750" y="2349500"/>
            <a:ext cx="7993063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“Vita, dolcezza, </a:t>
            </a:r>
            <a:r>
              <a:rPr lang="it-IT" sz="2400" i="1" smtClean="0">
                <a:solidFill>
                  <a:srgbClr val="000000"/>
                </a:solidFill>
                <a:latin typeface="Comic Sans MS" pitchFamily="66" charset="0"/>
              </a:rPr>
              <a:t>speranza nostra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, salve”.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/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Maria, la madre di Gesù, madre di Dio, indica ai cristiani la strada verso la meta del cielo, vera speranza del cristiano.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/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Il Magnificat è il canto di speranza dell’uomo di ogni tempo che ripone la propria fiducia in Dio, cosciente di essere da Dio amato e prediletto.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5D6D-7E67-4117-899D-A7BD2E01435C}" type="slidenum">
              <a:rPr lang="it-IT">
                <a:solidFill>
                  <a:srgbClr val="000000"/>
                </a:solidFill>
              </a:rPr>
              <a:pPr/>
              <a:t>37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81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79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82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3203575" y="555625"/>
            <a:ext cx="50403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Maria, donna</a:t>
            </a:r>
            <a:b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della speranza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24586" name="Picture 10" descr="Ercole RamazzaniMadonnadellaSperanzaDuomoSenigallia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7913" y="1916113"/>
            <a:ext cx="2374900" cy="3600450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</p:pic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6011863" y="5589588"/>
            <a:ext cx="396081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1600" smtClean="0">
                <a:solidFill>
                  <a:srgbClr val="000000"/>
                </a:solidFill>
                <a:latin typeface="Comic Sans MS" pitchFamily="66" charset="0"/>
              </a:rPr>
              <a:t>Ercole Ramazzani, </a:t>
            </a:r>
            <a:br>
              <a:rPr lang="it-IT" sz="16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1600" smtClean="0">
                <a:solidFill>
                  <a:srgbClr val="000000"/>
                </a:solidFill>
                <a:latin typeface="Comic Sans MS" pitchFamily="66" charset="0"/>
              </a:rPr>
              <a:t>Madonna della Speranza,</a:t>
            </a:r>
            <a:br>
              <a:rPr lang="it-IT" sz="16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1600" smtClean="0">
                <a:solidFill>
                  <a:srgbClr val="000000"/>
                </a:solidFill>
                <a:latin typeface="Comic Sans MS" pitchFamily="66" charset="0"/>
              </a:rPr>
              <a:t>Duomo di Senigallia, 1578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468313" y="1989138"/>
            <a:ext cx="5183187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Numerose sono le chiese o le parrocchie dedicate alla Madonna della Speranza o a Santa Maria della Speranza.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Con questo nome si attestano le apparizioni della Madonna  a Eugène (10 anni) and Joseph Barbadette (12 anni) nel 1871, a Pontmain, in Francia.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La Madonna della Speranza è anche patrona della città di Senigallia, celebrata il 2 febbraio.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53AC2-B56F-4680-9DA0-866D822BA0B9}" type="slidenum">
              <a:rPr lang="it-IT">
                <a:solidFill>
                  <a:srgbClr val="000000"/>
                </a:solidFill>
              </a:rPr>
              <a:pPr/>
              <a:t>38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05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5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06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3203575" y="555625"/>
            <a:ext cx="50403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Testimoni:</a:t>
            </a:r>
            <a:b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una vita nella speranza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539750" y="2060575"/>
            <a:ext cx="7993063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None/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Quali sono le forme di una vita nella speranza, testimonianza alla resurrezione?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Ø"/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Martirio: è un valore che va oltre la vita stessa.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Ø"/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Amore fraterno: accettare il rischio di soffrire per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chi si ama.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Ø"/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Perdono: suppone una speranza infinita (70 volte 7);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è una forma straordinaria di dono che permette di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superare il blocco del peccato.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Ø"/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Libertà come distacco dalle sicurezze materiali.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Ø"/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Sguardo sul mondo con amore, senza risentimenti.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Ø"/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Gioia nella testimonianza.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215900" y="6092825"/>
            <a:ext cx="88201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1400" smtClean="0">
                <a:solidFill>
                  <a:srgbClr val="000000"/>
                </a:solidFill>
                <a:latin typeface="Comic Sans MS" pitchFamily="66" charset="0"/>
              </a:rPr>
              <a:t>[Appunti dalla Conferenza tenuta da Mons. Luciano Monari (Vescovo di Piacenza-Bobbio, Vice Presidente C.E.I.) a Rubiera l’8 giugno 2006, sul tema: “Testimoni di Gesù Risorto speranza del mondo”].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1526C-E6F6-493A-913C-D3495DAAB647}" type="slidenum">
              <a:rPr lang="it-IT">
                <a:solidFill>
                  <a:srgbClr val="000000"/>
                </a:solidFill>
              </a:rPr>
              <a:pPr/>
              <a:t>39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29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699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30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539750" y="1989138"/>
            <a:ext cx="7993063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it-IT" sz="2000" b="1" smtClean="0">
                <a:solidFill>
                  <a:srgbClr val="000000"/>
                </a:solidFill>
                <a:latin typeface="Comic Sans MS" pitchFamily="66" charset="0"/>
              </a:rPr>
              <a:t>I SANTI PATRONI D’EUROPA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/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San Benedetto - 11 luglio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Santi Cirillo e Metodio - 14 febbraio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Santa Brigida di Svezia - 23 luglio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Santa Caterina da Siena - 29 aprile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Santa Teresa Benedetta della Croce - 9 agosto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000" b="1" smtClean="0">
                <a:solidFill>
                  <a:srgbClr val="000000"/>
                </a:solidFill>
                <a:latin typeface="Comic Sans MS" pitchFamily="66" charset="0"/>
              </a:rPr>
              <a:t>I SANTI PATRONI D’ITALIA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San Francesco d'Assisi - 4 ottobre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Santa Caterina da Siena - 29 aprile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000" b="1" smtClean="0">
                <a:solidFill>
                  <a:srgbClr val="000000"/>
                </a:solidFill>
                <a:latin typeface="Comic Sans MS" pitchFamily="66" charset="0"/>
              </a:rPr>
              <a:t>IL SANTO PATRONO DELL’EMILIA – ROMAGNA</a:t>
            </a:r>
            <a:r>
              <a:rPr lang="it-IT" sz="2400" b="1" smtClean="0">
                <a:solidFill>
                  <a:srgbClr val="000000"/>
                </a:solidFill>
                <a:latin typeface="Comic Sans MS" pitchFamily="66" charset="0"/>
              </a:rPr>
              <a:t/>
            </a:r>
            <a:br>
              <a:rPr lang="it-IT" sz="2400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Sant’Apollinare - 23 luglio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000" b="1" smtClean="0">
                <a:solidFill>
                  <a:srgbClr val="000000"/>
                </a:solidFill>
                <a:latin typeface="Comic Sans MS" pitchFamily="66" charset="0"/>
              </a:rPr>
              <a:t>IL SANTO PATRONO DI REGGIO EMILIA</a:t>
            </a:r>
            <a:br>
              <a:rPr lang="it-IT" sz="2000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San Prospero d’Aquitania – 24 novembre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3203575" y="555625"/>
            <a:ext cx="50403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Testimoni:</a:t>
            </a:r>
            <a:b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una vita nella speranza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folHlink"/>
          </a:solidFill>
        </p:spPr>
        <p:txBody>
          <a:bodyPr/>
          <a:lstStyle/>
          <a:p>
            <a:pPr algn="r"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VIRTU’, 17</a:t>
            </a:r>
            <a:endParaRPr lang="es-ES_tradnl" sz="2400" dirty="0" smtClean="0"/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50825" y="1557338"/>
            <a:ext cx="6119813" cy="5200650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defRPr/>
            </a:pPr>
            <a:r>
              <a:rPr lang="es-ES_tradnl" b="1" dirty="0">
                <a:solidFill>
                  <a:srgbClr val="C00000"/>
                </a:solidFill>
                <a:latin typeface="Times New Roman" charset="0"/>
              </a:rPr>
              <a:t>È compito del credente:</a:t>
            </a:r>
          </a:p>
          <a:p>
            <a:pPr marL="360000" indent="-355600" algn="just" eaLnBrk="0" hangingPunct="0">
              <a:spcBef>
                <a:spcPts val="600"/>
              </a:spcBef>
              <a:buFontTx/>
              <a:buBlip>
                <a:blip r:embed="rId3"/>
              </a:buBlip>
              <a:defRPr/>
            </a:pPr>
            <a:r>
              <a:rPr lang="es-ES_tradnl" b="1" dirty="0">
                <a:solidFill>
                  <a:srgbClr val="996600"/>
                </a:solidFill>
                <a:latin typeface="Times New Roman" charset="0"/>
              </a:rPr>
              <a:t>custodirla:</a:t>
            </a:r>
            <a:r>
              <a:rPr lang="es-ES_tradnl" dirty="0">
                <a:latin typeface="Times New Roman" charset="0"/>
              </a:rPr>
              <a:t> </a:t>
            </a:r>
            <a:r>
              <a:rPr lang="it-IT" dirty="0"/>
              <a:t>deve conservare la fede ricevuta. Pecca chi la nega o si mette in pericolo di perderla. </a:t>
            </a:r>
            <a:endParaRPr lang="es-ES_tradnl" dirty="0">
              <a:latin typeface="Times New Roman" charset="0"/>
            </a:endParaRPr>
          </a:p>
          <a:p>
            <a:pPr marL="360000" indent="-355600" algn="just" eaLnBrk="0" hangingPunct="0">
              <a:spcBef>
                <a:spcPts val="600"/>
              </a:spcBef>
              <a:buFontTx/>
              <a:buBlip>
                <a:blip r:embed="rId3"/>
              </a:buBlip>
              <a:defRPr/>
            </a:pPr>
            <a:r>
              <a:rPr lang="es-ES_tradnl" b="1" dirty="0">
                <a:solidFill>
                  <a:srgbClr val="996600"/>
                </a:solidFill>
                <a:latin typeface="Times New Roman" charset="0"/>
              </a:rPr>
              <a:t>aumentarla:</a:t>
            </a:r>
            <a:r>
              <a:rPr lang="es-ES_tradnl" dirty="0">
                <a:latin typeface="Times New Roman" charset="0"/>
              </a:rPr>
              <a:t> </a:t>
            </a:r>
            <a:r>
              <a:rPr lang="it-IT" dirty="0"/>
              <a:t>in quanto virtù teologale, deve fare in modo di aumentare la propria fede, pregando e ricevendo i Sacramenti</a:t>
            </a:r>
            <a:endParaRPr lang="es-ES_tradnl" dirty="0">
              <a:latin typeface="Times New Roman" charset="0"/>
            </a:endParaRPr>
          </a:p>
          <a:p>
            <a:pPr marL="360000" indent="-355600" algn="just" eaLnBrk="0" hangingPunct="0">
              <a:spcBef>
                <a:spcPts val="600"/>
              </a:spcBef>
              <a:buFontTx/>
              <a:buBlip>
                <a:blip r:embed="rId3"/>
              </a:buBlip>
              <a:defRPr/>
            </a:pPr>
            <a:r>
              <a:rPr lang="es-ES_tradnl" b="1" dirty="0">
                <a:solidFill>
                  <a:srgbClr val="996600"/>
                </a:solidFill>
                <a:latin typeface="Times New Roman" charset="0"/>
              </a:rPr>
              <a:t>difenderla: </a:t>
            </a:r>
            <a:r>
              <a:rPr lang="it-IT" dirty="0"/>
              <a:t>ha l’obbligo di combattere gli errori che si possano divulgare contro di essa</a:t>
            </a:r>
            <a:endParaRPr lang="es-ES_tradnl" dirty="0">
              <a:latin typeface="Times New Roman" charset="0"/>
            </a:endParaRPr>
          </a:p>
          <a:p>
            <a:pPr marL="360000" indent="-355600" algn="just" eaLnBrk="0" hangingPunct="0">
              <a:spcBef>
                <a:spcPts val="600"/>
              </a:spcBef>
              <a:buFontTx/>
              <a:buBlip>
                <a:blip r:embed="rId3"/>
              </a:buBlip>
              <a:defRPr/>
            </a:pPr>
            <a:r>
              <a:rPr lang="es-ES_tradnl" b="1" dirty="0">
                <a:solidFill>
                  <a:srgbClr val="996600"/>
                </a:solidFill>
                <a:latin typeface="Times New Roman" charset="0"/>
              </a:rPr>
              <a:t>diffonderla: </a:t>
            </a:r>
            <a:r>
              <a:rPr lang="it-IT" dirty="0"/>
              <a:t>deve impegnarsi a testimoniarla e a propagarla nei confronti di chi non ha mai sentito parlare del messaggio cristiano o ignora alcuni suoi contenuti</a:t>
            </a:r>
            <a:endParaRPr lang="es-ES_tradnl" dirty="0">
              <a:latin typeface="Times New Roman" charset="0"/>
            </a:endParaRPr>
          </a:p>
        </p:txBody>
      </p:sp>
      <p:pic>
        <p:nvPicPr>
          <p:cNvPr id="107524" name="Picture 9" descr="D:\foto 1\F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1962150"/>
            <a:ext cx="2209800" cy="3698875"/>
          </a:xfrm>
          <a:prstGeom prst="rect">
            <a:avLst/>
          </a:prstGeom>
          <a:noFill/>
          <a:ln w="57150">
            <a:solidFill>
              <a:srgbClr val="D60093"/>
            </a:solidFill>
            <a:miter lim="800000"/>
            <a:headEnd/>
            <a:tailEnd/>
          </a:ln>
        </p:spPr>
      </p:pic>
      <p:sp>
        <p:nvSpPr>
          <p:cNvPr id="107525" name="Text Box 10"/>
          <p:cNvSpPr txBox="1">
            <a:spLocks noChangeArrowheads="1"/>
          </p:cNvSpPr>
          <p:nvPr/>
        </p:nvSpPr>
        <p:spPr bwMode="auto">
          <a:xfrm>
            <a:off x="0" y="0"/>
            <a:ext cx="758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1400"/>
              <a:t>MF 122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0" y="908050"/>
            <a:ext cx="9144000" cy="523875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  <a:ln w="57150">
            <a:solidFill>
              <a:srgbClr val="D6009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ES_tradnl" sz="2800" b="1" dirty="0">
                <a:solidFill>
                  <a:schemeClr val="accent6">
                    <a:lumMod val="75000"/>
                  </a:schemeClr>
                </a:solidFill>
                <a:latin typeface="Times New Roman"/>
              </a:rPr>
              <a:t>Fede (II)</a:t>
            </a:r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CDF79-D433-4041-9871-8FFB8AF4A0C2}" type="slidenum">
              <a:rPr lang="it-IT">
                <a:solidFill>
                  <a:srgbClr val="000000"/>
                </a:solidFill>
              </a:rPr>
              <a:pPr/>
              <a:t>40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53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07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47108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54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3203575" y="555625"/>
            <a:ext cx="50403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Testimoni:</a:t>
            </a:r>
            <a:b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una vita nella speranza</a:t>
            </a:r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468313" y="2060575"/>
            <a:ext cx="7345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Annalena Tonelli </a:t>
            </a:r>
          </a:p>
        </p:txBody>
      </p:sp>
      <p:pic>
        <p:nvPicPr>
          <p:cNvPr id="47116" name="Picture 12" descr="tonelli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188" y="2565400"/>
            <a:ext cx="1652587" cy="2447925"/>
          </a:xfrm>
          <a:prstGeom prst="rect">
            <a:avLst/>
          </a:prstGeom>
          <a:noFill/>
        </p:spPr>
      </p:pic>
      <p:sp>
        <p:nvSpPr>
          <p:cNvPr id="47117" name="Text Box 13"/>
          <p:cNvSpPr txBox="1">
            <a:spLocks noChangeArrowheads="1"/>
          </p:cNvSpPr>
          <p:nvPr/>
        </p:nvSpPr>
        <p:spPr bwMode="auto">
          <a:xfrm>
            <a:off x="3492500" y="2133600"/>
            <a:ext cx="5183188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2000" smtClean="0">
                <a:solidFill>
                  <a:srgbClr val="000000"/>
                </a:solidFill>
                <a:latin typeface="Comic Sans MS" pitchFamily="66" charset="0"/>
              </a:rPr>
              <a:t>"Partii decisa a gridare il Vangelo con la vita sulla scia di Charles de Foucauld, che aveva infiammato la mia esistenza. Trentatré anni dopo grido il Vangelo con la mia sola vita e brucio dal desiderio di continuare a gridarlo così fino alla fine". Una vocazione maturata in tenera età: "Scelsi di essere per gli altri: i poveri, i sofferenti, gli abbandonati, i non amati che ero una bambina e così sono stata e continuo ad essere fino alla fine della mia vita. Volevo seguire solo Gesù Cristo. Null'altro m'interessava così fortemente: lui e i poveri in lui". </a:t>
            </a:r>
          </a:p>
        </p:txBody>
      </p:sp>
      <p:sp>
        <p:nvSpPr>
          <p:cNvPr id="47118" name="Text Box 14"/>
          <p:cNvSpPr txBox="1">
            <a:spLocks noChangeArrowheads="1"/>
          </p:cNvSpPr>
          <p:nvPr/>
        </p:nvSpPr>
        <p:spPr bwMode="auto">
          <a:xfrm>
            <a:off x="539750" y="5041900"/>
            <a:ext cx="28813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(Forlì nel 1943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Somalia 1996)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b="1" smtClean="0">
                <a:solidFill>
                  <a:srgbClr val="000000"/>
                </a:solidFill>
                <a:latin typeface="Comic Sans MS" pitchFamily="66" charset="0"/>
              </a:rPr>
              <a:t>Testimone del ‘900</a:t>
            </a:r>
            <a:br>
              <a:rPr lang="it-IT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b="1" smtClean="0">
                <a:solidFill>
                  <a:srgbClr val="000000"/>
                </a:solidFill>
                <a:latin typeface="Comic Sans MS" pitchFamily="66" charset="0"/>
              </a:rPr>
              <a:t>dell’Emilia-Romagna </a:t>
            </a:r>
            <a:br>
              <a:rPr lang="it-IT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b="1" smtClean="0">
                <a:solidFill>
                  <a:srgbClr val="000000"/>
                </a:solidFill>
                <a:latin typeface="Comic Sans MS" pitchFamily="66" charset="0"/>
              </a:rPr>
              <a:t>al Convegno di Verona</a:t>
            </a:r>
            <a:endParaRPr lang="it-IT" sz="2400" b="1" smtClean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24C7-788B-4C28-8F40-46506BDFAE77}" type="slidenum">
              <a:rPr lang="it-IT">
                <a:solidFill>
                  <a:srgbClr val="000000"/>
                </a:solidFill>
              </a:rPr>
              <a:pPr/>
              <a:t>41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48130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77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1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48132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78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3203575" y="555625"/>
            <a:ext cx="50403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Testimoni:</a:t>
            </a:r>
            <a:b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una vita nella speranza</a:t>
            </a:r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2555875" y="2133600"/>
            <a:ext cx="6119813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2000" smtClean="0">
                <a:solidFill>
                  <a:srgbClr val="000000"/>
                </a:solidFill>
                <a:latin typeface="Comic Sans MS" pitchFamily="66" charset="0"/>
              </a:rPr>
              <a:t>Lasciò l’Italia nel 1969, con in tasca una laurea in legge e sei anni di esperienza tra i poveri e i disabili, e andò missionaria in Kenia, dove si occupò dei malati di tubercolosi.</a:t>
            </a:r>
            <a:br>
              <a:rPr lang="it-IT" sz="20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000" smtClean="0">
                <a:solidFill>
                  <a:srgbClr val="000000"/>
                </a:solidFill>
                <a:latin typeface="Comic Sans MS" pitchFamily="66" charset="0"/>
              </a:rPr>
              <a:t>Salvata da un’esecuzione, fuggì in Somalia dove fondò un ospedale con 250 letti per malati di tubercolosi e di Aids, e una scuola per bambini</a:t>
            </a:r>
          </a:p>
        </p:txBody>
      </p: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539750" y="4252913"/>
            <a:ext cx="8280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2000" smtClean="0">
                <a:solidFill>
                  <a:srgbClr val="000000"/>
                </a:solidFill>
                <a:latin typeface="Comic Sans MS" pitchFamily="66" charset="0"/>
              </a:rPr>
              <a:t>sordi e disabili. La popolazione era totalmente musulmana: "Non c'è nessun cristiano con cui io possa condividere – afferma al simposio –. Due volte l'anno, intorno a Natale e intorno a Pasqua, il vescovo di Djibouti viene a dire la messa per me e con me".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it-IT" sz="2000" smtClean="0">
                <a:solidFill>
                  <a:srgbClr val="000000"/>
                </a:solidFill>
                <a:latin typeface="Comic Sans MS" pitchFamily="66" charset="0"/>
              </a:rPr>
              <a:t>Minacciata per la sua testimonianza e la sua opera, il 5 ottobre 2003 due sicari le sparano alla testa. La portano in ospedale, ma la ferita è troppo grave e dopo poco Annalena muore.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it-IT" sz="20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48142" name="Picture 14" descr="tonelli_250602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4213" y="1989138"/>
            <a:ext cx="1674812" cy="223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2D2CD-7D67-4F29-AC2E-41ACF7ABC17C}" type="slidenum">
              <a:rPr lang="it-IT">
                <a:solidFill>
                  <a:srgbClr val="000000"/>
                </a:solidFill>
              </a:rPr>
              <a:pPr/>
              <a:t>42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1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7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36868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2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3203575" y="555625"/>
            <a:ext cx="50403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Il Convegno di Verona</a:t>
            </a:r>
            <a:b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16-20 ottobre 2006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755650" y="2276475"/>
            <a:ext cx="755967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Dopo il Concilio Vaticano II (1962-65), ogni 10 anni circa, la Chiesa italiana ha proposto un Convegno nazionale con l’approfondimento di un aspetto specifico.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Quest’anno è stato scelto il tema della speranza.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Per saperne di più sul Convegno, puoi visitare il sito: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6888" name="Rectangle 24"/>
          <p:cNvSpPr>
            <a:spLocks noChangeArrowheads="1"/>
          </p:cNvSpPr>
          <p:nvPr/>
        </p:nvSpPr>
        <p:spPr bwMode="auto">
          <a:xfrm>
            <a:off x="900113" y="4941888"/>
            <a:ext cx="4427537" cy="4572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hlinkClick r:id="rId7"/>
              </a:rPr>
              <a:t>http://www.convegnoverona.it</a:t>
            </a:r>
            <a:endParaRPr lang="it-IT" sz="240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AB5EC-2211-44A6-8AF9-0793763CAD76}" type="slidenum">
              <a:rPr lang="it-IT">
                <a:solidFill>
                  <a:srgbClr val="000000"/>
                </a:solidFill>
              </a:rPr>
              <a:pPr/>
              <a:t>43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25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7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26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2771775" y="555625"/>
            <a:ext cx="5616575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200" smtClean="0">
                <a:solidFill>
                  <a:srgbClr val="000000"/>
                </a:solidFill>
                <a:latin typeface="Comic Sans MS" pitchFamily="66" charset="0"/>
              </a:rPr>
              <a:t>Il Concorso interscolastico </a:t>
            </a:r>
            <a:br>
              <a:rPr lang="it-IT" sz="32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3200" smtClean="0">
                <a:solidFill>
                  <a:srgbClr val="000000"/>
                </a:solidFill>
                <a:latin typeface="Comic Sans MS" pitchFamily="66" charset="0"/>
              </a:rPr>
              <a:t>a premi</a:t>
            </a: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: </a:t>
            </a:r>
            <a:b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“Sui passi della speranza”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539750" y="2349500"/>
            <a:ext cx="7993063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Il contenuto di questo sussidio ti permetterà di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poter partecipare con profitto al Concorso.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Fasi: 1. iniziale, a livello di classe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2. intermedia, a livello di Istituto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3. finale, con sfida tra le classi finaliste delle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varie scuole.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Sarà un’occasione per imparare anche divertendosi!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None/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None/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Il tema del Concorso è collegato al Convegno di Verona.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48DC-CA6A-4779-BAB4-301A7F08D505}" type="slidenum">
              <a:rPr lang="it-IT">
                <a:solidFill>
                  <a:srgbClr val="000000"/>
                </a:solidFill>
              </a:rPr>
              <a:pPr/>
              <a:t>44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49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50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3203575" y="555625"/>
            <a:ext cx="5040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Immagini artistiche</a:t>
            </a:r>
          </a:p>
        </p:txBody>
      </p:sp>
      <p:pic>
        <p:nvPicPr>
          <p:cNvPr id="25610" name="Picture 10" descr="speranzavirtù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1700213"/>
            <a:ext cx="3311525" cy="2741612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</p:pic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395288" y="1989138"/>
            <a:ext cx="496887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E’ l’ultimo affresco del Perugino, nel Collegio del Cambio a Perugia. Al centro, in alto, vediamo rappresentato Dio Padre, che tiene in mano la sfera dell'universo, circondato dagli angeli santi. In basso i messaggeri della divina promessa: </a:t>
            </a: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396875" y="4900613"/>
            <a:ext cx="84232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a sinistra i profeti e a destra le Sibille, a significare che la sapienza umana classica ha ricevuto in dono da Dio alcuni semi del Verbo. E’ quella che il card. Camillo Ruini chiama “la questione antropologica”.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6372225" y="4581525"/>
            <a:ext cx="1512888" cy="336550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1600" b="1" smtClean="0">
                <a:solidFill>
                  <a:srgbClr val="000000"/>
                </a:solidFill>
                <a:latin typeface="Comic Sans MS" pitchFamily="66" charset="0"/>
              </a:rPr>
              <a:t>La Speranza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CB1D-6CED-43BC-855D-C1F9F5E01CAC}" type="slidenum">
              <a:rPr lang="it-IT">
                <a:solidFill>
                  <a:srgbClr val="000000"/>
                </a:solidFill>
              </a:rPr>
              <a:pPr/>
              <a:t>45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73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1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74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3203575" y="555625"/>
            <a:ext cx="5040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Immagini artistiche</a:t>
            </a:r>
          </a:p>
        </p:txBody>
      </p:sp>
      <p:pic>
        <p:nvPicPr>
          <p:cNvPr id="32781" name="Picture 13" descr="crocifissione san pietro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1412875"/>
            <a:ext cx="3305175" cy="4248150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</p:pic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5364163" y="5772150"/>
            <a:ext cx="3600450" cy="825500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1600" b="1" smtClean="0">
                <a:solidFill>
                  <a:srgbClr val="000000"/>
                </a:solidFill>
                <a:latin typeface="Comic Sans MS" pitchFamily="66" charset="0"/>
              </a:rPr>
              <a:t>Caravaggio, Crocifissione di san Pietro, 1600-01, Cappella Cerasi, Santa Maria del Popolo, Roma</a:t>
            </a:r>
            <a:endParaRPr lang="it-IT" sz="2400" b="1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611188" y="2060575"/>
            <a:ext cx="453707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Pietro morì ai tempi di Nerone, tra il 64 e il 67 d.C., crocifisso, a testa in giù  perché si considerava indegno di morire come Gesù. Nel dipinto è raffigurato in modo realistico, crocifisso da tre operai di cui non si scorge il volto per disumana mancanza di pietà.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L’oscurità, metafora del male, avvolge la scena.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6B0D-4A68-4463-B66A-2AEF6F129FB8}" type="slidenum">
              <a:rPr lang="it-IT">
                <a:solidFill>
                  <a:srgbClr val="000000"/>
                </a:solidFill>
              </a:rPr>
              <a:pPr/>
              <a:t>46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41986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197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7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198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3203575" y="555625"/>
            <a:ext cx="5040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Briciole di speranza</a:t>
            </a:r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2268538" y="1263650"/>
            <a:ext cx="5543550" cy="547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</a:t>
            </a:r>
            <a:r>
              <a:rPr lang="it-IT" sz="2400" b="1" smtClean="0">
                <a:solidFill>
                  <a:srgbClr val="000000"/>
                </a:solidFill>
                <a:latin typeface="Comic Sans MS" pitchFamily="66" charset="0"/>
              </a:rPr>
              <a:t>Una botteguccia</a:t>
            </a:r>
            <a:br>
              <a:rPr lang="it-IT" sz="2400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Se avessi una botteguccia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fatta di una sola stanza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vorrei mettermi a vendere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sai cosa?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La  speranza.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“Speranza a buon mercato!”.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Per un soldo ne darei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ad un solo cliente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quanto basta per sei.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E alla povera gente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che non ha da comprare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darei tutta la mia speranza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senza farla pagare.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it-IT" b="1" i="1" smtClean="0">
                <a:solidFill>
                  <a:srgbClr val="000000"/>
                </a:solidFill>
                <a:latin typeface="Comic Sans MS" pitchFamily="66" charset="0"/>
              </a:rPr>
              <a:t>(Gianni Rodari)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F40F0-4DA1-41E0-BEA9-9B30C939D855}" type="slidenum">
              <a:rPr lang="it-IT">
                <a:solidFill>
                  <a:srgbClr val="000000"/>
                </a:solidFill>
              </a:rPr>
              <a:pPr/>
              <a:t>47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21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1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22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3203575" y="555625"/>
            <a:ext cx="5040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Briciole di speranza</a:t>
            </a: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468313" y="2133600"/>
            <a:ext cx="8351837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Il male più grave della nostra società è la mancanza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di speranza.                               </a:t>
            </a:r>
            <a:r>
              <a:rPr lang="it-IT" sz="2000" b="1" smtClean="0">
                <a:solidFill>
                  <a:srgbClr val="000000"/>
                </a:solidFill>
                <a:latin typeface="Comic Sans MS" pitchFamily="66" charset="0"/>
              </a:rPr>
              <a:t>Card. Carlo Maria Martini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Il cristiano, per definizione, è un uomo che spera.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                                       </a:t>
            </a:r>
            <a:r>
              <a:rPr lang="it-IT" sz="2000" b="1" smtClean="0">
                <a:solidFill>
                  <a:srgbClr val="000000"/>
                </a:solidFill>
                <a:latin typeface="Comic Sans MS" pitchFamily="66" charset="0"/>
              </a:rPr>
              <a:t>John Henry Newman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7"/>
              </a:buBlip>
            </a:pPr>
            <a:r>
              <a:rPr lang="it-IT" sz="2400" b="1" smtClean="0">
                <a:solidFill>
                  <a:srgbClr val="000000"/>
                </a:solidFill>
                <a:latin typeface="Comic Sans MS" pitchFamily="66" charset="0"/>
              </a:rPr>
              <a:t>  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La speranza è il miglior medico che io conosca.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                                   </a:t>
            </a:r>
            <a:r>
              <a:rPr lang="it-IT" sz="2000" b="1" smtClean="0">
                <a:solidFill>
                  <a:srgbClr val="000000"/>
                </a:solidFill>
                <a:latin typeface="Comic Sans MS" pitchFamily="66" charset="0"/>
              </a:rPr>
              <a:t>Alexandre Dumas padre</a:t>
            </a:r>
            <a:endParaRPr lang="it-IT" sz="2000" smtClean="0">
              <a:solidFill>
                <a:srgbClr val="000000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Quanto più l’uomo spera, tanto più è veramente uomo.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                                                                 </a:t>
            </a:r>
            <a:r>
              <a:rPr lang="it-IT" sz="2000" b="1" smtClean="0">
                <a:solidFill>
                  <a:srgbClr val="000000"/>
                </a:solidFill>
                <a:latin typeface="Comic Sans MS" pitchFamily="66" charset="0"/>
              </a:rPr>
              <a:t>Ladislav Boros</a:t>
            </a:r>
            <a:endParaRPr lang="it-IT" sz="2000" smtClean="0">
              <a:solidFill>
                <a:srgbClr val="000000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Quel che conta è di imparare a sperare.       </a:t>
            </a:r>
            <a:r>
              <a:rPr lang="it-IT" sz="2000" b="1" smtClean="0">
                <a:solidFill>
                  <a:srgbClr val="000000"/>
                </a:solidFill>
                <a:latin typeface="Comic Sans MS" pitchFamily="66" charset="0"/>
              </a:rPr>
              <a:t>Ernst Bloch</a:t>
            </a:r>
            <a:endParaRPr lang="it-IT" sz="2000" smtClean="0">
              <a:solidFill>
                <a:srgbClr val="000000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La speranza vede la spiga quando i miei occhi di carne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 non vedono che il seme che marcisce.      </a:t>
            </a:r>
            <a:r>
              <a:rPr lang="it-IT" sz="2000" b="1" smtClean="0">
                <a:solidFill>
                  <a:srgbClr val="000000"/>
                </a:solidFill>
                <a:latin typeface="Comic Sans MS" pitchFamily="66" charset="0"/>
              </a:rPr>
              <a:t>Primo Mazzolari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750FB-FB90-4BFD-8BB3-B47C827BF921}" type="slidenum">
              <a:rPr lang="it-IT">
                <a:solidFill>
                  <a:srgbClr val="000000"/>
                </a:solidFill>
              </a:rPr>
              <a:pPr/>
              <a:t>48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45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5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46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203575" y="555625"/>
            <a:ext cx="5040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Briciole di speranza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682625" y="2051050"/>
            <a:ext cx="7993063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C’è una cosa più triste che perdere la ricchezza: è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perdere la speranza.                                </a:t>
            </a:r>
            <a:r>
              <a:rPr lang="it-IT" sz="2000" b="1" smtClean="0">
                <a:solidFill>
                  <a:srgbClr val="000000"/>
                </a:solidFill>
                <a:latin typeface="Comic Sans MS" pitchFamily="66" charset="0"/>
              </a:rPr>
              <a:t>Paul Claudel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Non c'è speranza senza paura e paura senza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  speranza.                                           </a:t>
            </a:r>
            <a:r>
              <a:rPr lang="it-IT" sz="2000" b="1" smtClean="0">
                <a:solidFill>
                  <a:srgbClr val="000000"/>
                </a:solidFill>
                <a:latin typeface="Comic Sans MS" pitchFamily="66" charset="0"/>
              </a:rPr>
              <a:t>Giovanni Paolo II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None/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None/>
            </a:pPr>
            <a:r>
              <a:rPr lang="it-IT" sz="2400" b="1" smtClean="0">
                <a:solidFill>
                  <a:srgbClr val="000000"/>
                </a:solidFill>
                <a:latin typeface="Comic Sans MS" pitchFamily="66" charset="0"/>
              </a:rPr>
              <a:t>Proverbi</a:t>
            </a: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La speranza addolcisce la vita.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La speranza è il sogno dell'uomo desto.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La speranza è l'ultima a morire.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Finché c'è vita, c'è speranza.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Blip>
                <a:blip r:embed="rId7"/>
              </a:buBlip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  La speranza spesso è preferibile alla realtà.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6846-DCAC-4AAE-A0D4-4234CE20928B}" type="slidenum">
              <a:rPr lang="it-IT">
                <a:solidFill>
                  <a:srgbClr val="000000"/>
                </a:solidFill>
              </a:rPr>
              <a:pPr/>
              <a:t>49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50178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69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79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50180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70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3203575" y="555625"/>
            <a:ext cx="5040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Parole in musica</a:t>
            </a:r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7451725" y="4508500"/>
            <a:ext cx="1296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1187450" y="1793875"/>
            <a:ext cx="3744913" cy="4883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800" smtClean="0">
                <a:solidFill>
                  <a:srgbClr val="000000"/>
                </a:solidFill>
                <a:latin typeface="Comic Sans MS" pitchFamily="66" charset="0"/>
              </a:rPr>
              <a:t/>
            </a:r>
            <a:br>
              <a:rPr lang="it-IT" sz="8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Il mio cammino continuerà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senza limiti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un nuovo mondo nascerà 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e la speranza vivrà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b="1" smtClean="0">
                <a:solidFill>
                  <a:srgbClr val="000000"/>
                </a:solidFill>
                <a:latin typeface="Comic Sans MS" pitchFamily="66" charset="0"/>
              </a:rPr>
              <a:t>RIT</a:t>
            </a: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vivi vivi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segui la speranza e il cuore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vai avanti, riuscirai (2 volte)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quando il tuo cuore spera 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ed è convinto dell'amor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la tua vita cambierà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aiuta chi ha bisogno 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e spera per un mondo miglior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il mare ed il cielo ti parleranno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dell'amor...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b="1" smtClean="0">
                <a:solidFill>
                  <a:srgbClr val="000000"/>
                </a:solidFill>
                <a:latin typeface="Comic Sans MS" pitchFamily="66" charset="0"/>
              </a:rPr>
              <a:t>RIT</a:t>
            </a: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vivi vivi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segui la speranza e il cuore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vai avanti riuscirai</a:t>
            </a: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5003800" y="1268413"/>
            <a:ext cx="3744913" cy="593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vivi vivi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parlane con la coscienza ed il male finirà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quando il tuo cuore spera ed è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convinto dell'amor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la tua vita cambierà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se tu speri insieme a me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in due saremo a vivere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nell'eterno amor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b="1" smtClean="0">
                <a:solidFill>
                  <a:srgbClr val="000000"/>
                </a:solidFill>
                <a:latin typeface="Comic Sans MS" pitchFamily="66" charset="0"/>
              </a:rPr>
              <a:t>RIT</a:t>
            </a: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sogna e scopri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pensa ad un nuovo mondo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tieni il fiato e buttati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butta fuori rabbia e gelosia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e spera spera spera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insieme a me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quando il tuo cuore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spera ed è convinto dell'amor</a:t>
            </a:r>
            <a:br>
              <a:rPr lang="it-IT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    tu spera insieme a me!!!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mtClean="0">
                <a:solidFill>
                  <a:srgbClr val="000000"/>
                </a:solidFill>
                <a:latin typeface="Comic Sans MS" pitchFamily="66" charset="0"/>
              </a:rPr>
              <a:t>                       </a:t>
            </a:r>
            <a:r>
              <a:rPr lang="it-IT" sz="1400" b="1" smtClean="0">
                <a:solidFill>
                  <a:srgbClr val="000000"/>
                </a:solidFill>
                <a:latin typeface="Comic Sans MS" pitchFamily="66" charset="0"/>
              </a:rPr>
              <a:t>(gala&amp;virgi 2G </a:t>
            </a:r>
            <a:br>
              <a:rPr lang="it-IT" sz="1400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1400" b="1" smtClean="0">
                <a:solidFill>
                  <a:srgbClr val="000000"/>
                </a:solidFill>
                <a:latin typeface="Comic Sans MS" pitchFamily="66" charset="0"/>
              </a:rPr>
              <a:t>          Scuola “D.Alighieri” Bibbiano)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0199" name="Rectangle 23"/>
          <p:cNvSpPr>
            <a:spLocks noChangeArrowheads="1"/>
          </p:cNvSpPr>
          <p:nvPr/>
        </p:nvSpPr>
        <p:spPr bwMode="auto">
          <a:xfrm>
            <a:off x="1258888" y="1458913"/>
            <a:ext cx="3722687" cy="457200"/>
          </a:xfrm>
          <a:prstGeom prst="rect">
            <a:avLst/>
          </a:prstGeom>
          <a:gradFill rotWithShape="1">
            <a:gsLst>
              <a:gs pos="0">
                <a:srgbClr val="A603AB"/>
              </a:gs>
              <a:gs pos="6000">
                <a:srgbClr val="E81766"/>
              </a:gs>
              <a:gs pos="13500">
                <a:srgbClr val="EE3F17"/>
              </a:gs>
              <a:gs pos="24000">
                <a:srgbClr val="FFFF00"/>
              </a:gs>
              <a:gs pos="32499">
                <a:srgbClr val="1A8D48"/>
              </a:gs>
              <a:gs pos="39500">
                <a:srgbClr val="0819FB"/>
              </a:gs>
              <a:gs pos="50000">
                <a:srgbClr val="A603AB"/>
              </a:gs>
              <a:gs pos="60501">
                <a:srgbClr val="0819FB"/>
              </a:gs>
              <a:gs pos="67501">
                <a:srgbClr val="1A8D48"/>
              </a:gs>
              <a:gs pos="76000">
                <a:srgbClr val="FFFF00"/>
              </a:gs>
              <a:gs pos="86500">
                <a:srgbClr val="EE3F17"/>
              </a:gs>
              <a:gs pos="94000">
                <a:srgbClr val="E81766"/>
              </a:gs>
              <a:gs pos="100000">
                <a:srgbClr val="A603AB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b="1" smtClean="0">
                <a:solidFill>
                  <a:srgbClr val="000000"/>
                </a:solidFill>
                <a:latin typeface="Comic Sans MS" pitchFamily="66" charset="0"/>
                <a:hlinkClick r:id="rId7" action="ppaction://hlinkfile"/>
              </a:rPr>
              <a:t>Destinazione… speranza!</a:t>
            </a: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0200" name="WordArt 24"/>
          <p:cNvSpPr>
            <a:spLocks noChangeArrowheads="1" noChangeShapeType="1" noTextEdit="1"/>
          </p:cNvSpPr>
          <p:nvPr/>
        </p:nvSpPr>
        <p:spPr bwMode="auto">
          <a:xfrm>
            <a:off x="5508625" y="188913"/>
            <a:ext cx="34559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000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66FF"/>
                    </a:gs>
                    <a:gs pos="25000">
                      <a:srgbClr val="01A78F"/>
                    </a:gs>
                    <a:gs pos="50000">
                      <a:srgbClr val="FFFF00"/>
                    </a:gs>
                    <a:gs pos="75000">
                      <a:srgbClr val="FF6633"/>
                    </a:gs>
                    <a:gs pos="100000">
                      <a:srgbClr val="FF3399"/>
                    </a:gs>
                  </a:gsLst>
                  <a:lin ang="5400000" scaled="1"/>
                </a:gradFill>
                <a:latin typeface="Comic Sans MS"/>
              </a:rPr>
              <a:t>Inno del Concorso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475656" y="620688"/>
            <a:ext cx="709841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… ma perché un uomo </a:t>
            </a:r>
          </a:p>
          <a:p>
            <a:pPr algn="ctr"/>
            <a:r>
              <a:rPr lang="it-IT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dovrebbe credere?</a:t>
            </a:r>
            <a:endParaRPr lang="it-IT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81922" name="Picture 2" descr="http://2.bp.blogspot.com/_rtkQvBMhtcU/TOJmQUS0FCI/AAAAAAAAA9I/MI6L4hb8dO4/s1600/sogno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708920"/>
            <a:ext cx="4743475" cy="3555881"/>
          </a:xfrm>
          <a:prstGeom prst="rect">
            <a:avLst/>
          </a:prstGeom>
          <a:noFill/>
        </p:spPr>
      </p:pic>
      <p:pic>
        <p:nvPicPr>
          <p:cNvPr id="4" name="Picture 2" descr="http://4.bp.blogspot.com/-Bw4-wru8jLA/T-N6kPJHWlI/AAAAAAABF5c/YvMuz_9B-Hs/s1600/Logo+Anno+Fede_21giugno2012.gif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8038">
            <a:off x="6606850" y="3416572"/>
            <a:ext cx="1833257" cy="2195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45A4-1F53-41B8-898A-A11CA20CB155}" type="slidenum">
              <a:rPr lang="it-IT">
                <a:solidFill>
                  <a:srgbClr val="000000"/>
                </a:solidFill>
              </a:rPr>
              <a:pPr/>
              <a:t>50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71438" y="188913"/>
          <a:ext cx="22685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93" name="Picture (32-bit)" r:id="rId3" imgW="619200" imgH="390600" progId="MetafileCompanion32.Picture.1">
                  <p:embed/>
                </p:oleObj>
              </mc:Choice>
              <mc:Fallback>
                <p:oleObj name="Picture (32-bit)" r:id="rId3" imgW="619200" imgH="390600" progId="MetafileCompanion32.Picture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88913"/>
                        <a:ext cx="226853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3" name="WordArt 3"/>
          <p:cNvSpPr>
            <a:spLocks noChangeArrowheads="1" noChangeShapeType="1" noTextEdit="1"/>
          </p:cNvSpPr>
          <p:nvPr/>
        </p:nvSpPr>
        <p:spPr bwMode="auto">
          <a:xfrm>
            <a:off x="828675" y="765175"/>
            <a:ext cx="935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Sui passi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della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speranza</a:t>
            </a:r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611188" y="1196975"/>
          <a:ext cx="514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94" name="Picture (32-bit)" r:id="rId5" imgW="514440" imgH="609480" progId="MetafileCompanion32.Picture.1">
                  <p:embed/>
                </p:oleObj>
              </mc:Choice>
              <mc:Fallback>
                <p:oleObj name="Picture (32-bit)" r:id="rId5" imgW="514440" imgH="609480" progId="MetafileCompanion32.Picture.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5143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539750" y="2349500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3203575" y="555625"/>
            <a:ext cx="5040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600" smtClean="0">
                <a:solidFill>
                  <a:srgbClr val="000000"/>
                </a:solidFill>
                <a:latin typeface="Comic Sans MS" pitchFamily="66" charset="0"/>
              </a:rPr>
              <a:t>Parole in musica</a:t>
            </a:r>
          </a:p>
        </p:txBody>
      </p:sp>
      <p:sp>
        <p:nvSpPr>
          <p:cNvPr id="46092" name="Rectangle 12"/>
          <p:cNvSpPr>
            <a:spLocks noChangeArrowheads="1"/>
          </p:cNvSpPr>
          <p:nvPr/>
        </p:nvSpPr>
        <p:spPr bwMode="auto">
          <a:xfrm>
            <a:off x="468313" y="1757363"/>
            <a:ext cx="3816350" cy="537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000" smtClean="0">
                <a:solidFill>
                  <a:srgbClr val="000000"/>
                </a:solidFill>
                <a:latin typeface="Comic Sans MS" pitchFamily="66" charset="0"/>
              </a:rPr>
              <a:t>      </a:t>
            </a:r>
            <a:r>
              <a:rPr lang="it-IT" sz="800" smtClean="0">
                <a:solidFill>
                  <a:srgbClr val="000000"/>
                </a:solidFill>
                <a:latin typeface="Comic Sans MS" pitchFamily="66" charset="0"/>
              </a:rPr>
              <a:t/>
            </a:r>
            <a:br>
              <a:rPr lang="it-IT" sz="8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1600" b="1" smtClean="0">
                <a:solidFill>
                  <a:srgbClr val="000000"/>
                </a:solidFill>
                <a:latin typeface="Comic Sans MS" pitchFamily="66" charset="0"/>
              </a:rPr>
              <a:t>(Eros Ramazzotti - 1987)</a:t>
            </a:r>
            <a:r>
              <a:rPr lang="it-IT" sz="200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/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Tu che mi vuoi restare accanto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fino all'ultimo momento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tu non parli mentre qui qui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una lacrima si impiglia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nella rete delle ciglia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e rimane ferma lì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col timore di cadere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non si vuole far vedere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da nessuno né da te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anzi quando me ne andrò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lo farò con un sorriso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così luce resterà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nei miei occhi appena offerti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a chi non li ha mai aperti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ma ben presto lo farà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e allora sì sì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endParaRPr lang="en-US" b="1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6093" name="Text Box 13"/>
          <p:cNvSpPr txBox="1">
            <a:spLocks noChangeArrowheads="1"/>
          </p:cNvSpPr>
          <p:nvPr/>
        </p:nvSpPr>
        <p:spPr bwMode="auto">
          <a:xfrm>
            <a:off x="4284663" y="1196975"/>
            <a:ext cx="4535487" cy="643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gli occhi miei vedranno ancora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dietro gli alberi l'aurora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che dal buio salirà sì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e vedranno infinità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di ragazzi e di colori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in un'unica città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grande quanto grande è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questo sguardo di speranza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che ho di rivedere te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e poi vallate sterminate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incredibili stellate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tutto questo i miei occhi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lo vedranno come prima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e se poi ti incontreranno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rideranno perché allora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riconosceranno i tuoi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sz="1400" b="1" smtClean="0">
                <a:solidFill>
                  <a:srgbClr val="000000"/>
                </a:solidFill>
                <a:latin typeface="Comic Sans MS" pitchFamily="66" charset="0"/>
              </a:rPr>
              <a:t>"questa canzone è dedicata </a:t>
            </a:r>
            <a:br>
              <a:rPr lang="en-US" sz="1400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sz="1400" b="1" smtClean="0">
                <a:solidFill>
                  <a:srgbClr val="000000"/>
                </a:solidFill>
                <a:latin typeface="Comic Sans MS" pitchFamily="66" charset="0"/>
              </a:rPr>
              <a:t>a tutti quanti hanno tanta forza </a:t>
            </a:r>
            <a:br>
              <a:rPr lang="en-US" sz="1400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sz="1400" b="1" smtClean="0">
                <a:solidFill>
                  <a:srgbClr val="000000"/>
                </a:solidFill>
                <a:latin typeface="Comic Sans MS" pitchFamily="66" charset="0"/>
              </a:rPr>
              <a:t>e tanto amore da destinare alla propria </a:t>
            </a:r>
            <a:br>
              <a:rPr lang="en-US" sz="1400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sz="1400" b="1" smtClean="0">
                <a:solidFill>
                  <a:srgbClr val="000000"/>
                </a:solidFill>
                <a:latin typeface="Comic Sans MS" pitchFamily="66" charset="0"/>
              </a:rPr>
              <a:t>morte, organi, perché altri esseri </a:t>
            </a:r>
            <a:br>
              <a:rPr lang="en-US" sz="1400" b="1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sz="1400" b="1" smtClean="0">
                <a:solidFill>
                  <a:srgbClr val="000000"/>
                </a:solidFill>
                <a:latin typeface="Comic Sans MS" pitchFamily="66" charset="0"/>
              </a:rPr>
              <a:t>umani vivano, o vivano meglio"</a:t>
            </a: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br>
              <a:rPr lang="en-US" b="1" smtClean="0">
                <a:solidFill>
                  <a:srgbClr val="000000"/>
                </a:solidFill>
                <a:latin typeface="Comic Sans MS" pitchFamily="66" charset="0"/>
              </a:rPr>
            </a:br>
            <a:endParaRPr lang="en-US" b="1" smtClean="0">
              <a:solidFill>
                <a:srgbClr val="000000"/>
              </a:solidFill>
              <a:latin typeface="Comic Sans MS" pitchFamily="66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7451725" y="4508500"/>
            <a:ext cx="1296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6096" name="Rectangle 16"/>
          <p:cNvSpPr>
            <a:spLocks noChangeArrowheads="1"/>
          </p:cNvSpPr>
          <p:nvPr/>
        </p:nvSpPr>
        <p:spPr bwMode="auto">
          <a:xfrm>
            <a:off x="1187450" y="1628775"/>
            <a:ext cx="2822575" cy="457200"/>
          </a:xfrm>
          <a:prstGeom prst="rect">
            <a:avLst/>
          </a:prstGeom>
          <a:gradFill rotWithShape="1">
            <a:gsLst>
              <a:gs pos="0">
                <a:srgbClr val="FF3399"/>
              </a:gs>
              <a:gs pos="12500">
                <a:srgbClr val="FF6633"/>
              </a:gs>
              <a:gs pos="25000">
                <a:srgbClr val="FFFF00"/>
              </a:gs>
              <a:gs pos="37500">
                <a:srgbClr val="01A78F"/>
              </a:gs>
              <a:gs pos="50000">
                <a:srgbClr val="3366FF"/>
              </a:gs>
              <a:gs pos="62500">
                <a:srgbClr val="01A78F"/>
              </a:gs>
              <a:gs pos="75000">
                <a:srgbClr val="FFFF00"/>
              </a:gs>
              <a:gs pos="87500">
                <a:srgbClr val="FF6633"/>
              </a:gs>
              <a:gs pos="100000">
                <a:srgbClr val="FF33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b="1" smtClean="0">
                <a:solidFill>
                  <a:srgbClr val="000000"/>
                </a:solidFill>
                <a:latin typeface="Comic Sans MS" pitchFamily="66" charset="0"/>
                <a:hlinkClick r:id="rId7" action="ppaction://hlinkfile"/>
              </a:rPr>
              <a:t>Occhi di speranza</a:t>
            </a:r>
            <a:endParaRPr lang="it-IT" sz="2400" b="1" smtClean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F77BD-6FC7-409A-8A21-142EBAE079CF}" type="slidenum">
              <a:rPr lang="it-IT">
                <a:solidFill>
                  <a:srgbClr val="000000"/>
                </a:solidFill>
              </a:rPr>
              <a:pPr/>
              <a:t>51</a:t>
            </a:fld>
            <a:endParaRPr lang="it-IT">
              <a:solidFill>
                <a:srgbClr val="000000"/>
              </a:solidFill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66725" y="260350"/>
            <a:ext cx="8281988" cy="6453188"/>
            <a:chOff x="45" y="119"/>
            <a:chExt cx="1429" cy="1019"/>
          </a:xfrm>
        </p:grpSpPr>
        <p:graphicFrame>
          <p:nvGraphicFramePr>
            <p:cNvPr id="58370" name="Object 2"/>
            <p:cNvGraphicFramePr>
              <a:graphicFrameLocks noChangeAspect="1"/>
            </p:cNvGraphicFramePr>
            <p:nvPr/>
          </p:nvGraphicFramePr>
          <p:xfrm>
            <a:off x="45" y="119"/>
            <a:ext cx="1429" cy="8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1317" name="Picture (32-bit)" r:id="rId3" imgW="619200" imgH="390600" progId="MetafileCompanion32.Picture.1">
                    <p:embed/>
                  </p:oleObj>
                </mc:Choice>
                <mc:Fallback>
                  <p:oleObj name="Picture (32-bit)" r:id="rId3" imgW="619200" imgH="390600" progId="MetafileCompanion32.Picture.1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" y="119"/>
                          <a:ext cx="1429" cy="8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8371" name="WordArt 3"/>
            <p:cNvSpPr>
              <a:spLocks noChangeArrowheads="1" noChangeShapeType="1" noTextEdit="1"/>
            </p:cNvSpPr>
            <p:nvPr/>
          </p:nvSpPr>
          <p:spPr bwMode="auto">
            <a:xfrm>
              <a:off x="522" y="482"/>
              <a:ext cx="589" cy="36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3600" kern="10" smtClean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Sui passi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3600" kern="10" smtClean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della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3600" kern="10" smtClean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speranza</a:t>
              </a:r>
            </a:p>
          </p:txBody>
        </p:sp>
        <p:graphicFrame>
          <p:nvGraphicFramePr>
            <p:cNvPr id="58372" name="Object 4"/>
            <p:cNvGraphicFramePr>
              <a:graphicFrameLocks noChangeAspect="1"/>
            </p:cNvGraphicFramePr>
            <p:nvPr/>
          </p:nvGraphicFramePr>
          <p:xfrm>
            <a:off x="385" y="754"/>
            <a:ext cx="324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1318" name="Picture (32-bit)" r:id="rId5" imgW="514440" imgH="609480" progId="MetafileCompanion32.Picture.1">
                    <p:embed/>
                  </p:oleObj>
                </mc:Choice>
                <mc:Fallback>
                  <p:oleObj name="Picture (32-bit)" r:id="rId5" imgW="514440" imgH="609480" progId="MetafileCompanion32.Picture.1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5" y="754"/>
                          <a:ext cx="324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3836988" y="2263775"/>
            <a:ext cx="33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8316913" y="35433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7451725" y="4508500"/>
            <a:ext cx="1296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8382" name="Text Box 14"/>
          <p:cNvSpPr txBox="1">
            <a:spLocks noChangeArrowheads="1"/>
          </p:cNvSpPr>
          <p:nvPr/>
        </p:nvSpPr>
        <p:spPr bwMode="auto">
          <a:xfrm>
            <a:off x="4859338" y="5300663"/>
            <a:ext cx="32416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  <a:t>Grazie per aver camminato con noi!</a:t>
            </a:r>
            <a:br>
              <a:rPr lang="it-IT" sz="24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sz="800" smtClean="0">
                <a:solidFill>
                  <a:srgbClr val="000000"/>
                </a:solidFill>
                <a:latin typeface="Comic Sans MS" pitchFamily="66" charset="0"/>
              </a:rPr>
              <a:t/>
            </a:r>
            <a:br>
              <a:rPr lang="it-IT" sz="8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it-IT" b="1" smtClean="0">
                <a:solidFill>
                  <a:srgbClr val="000000"/>
                </a:solidFill>
                <a:latin typeface="Comic Sans MS" pitchFamily="66" charset="0"/>
              </a:rPr>
              <a:t>L’insegnante di Religione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folHlink"/>
          </a:solidFill>
        </p:spPr>
        <p:txBody>
          <a:bodyPr/>
          <a:lstStyle/>
          <a:p>
            <a:pPr algn="r"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VIRTU’, 19</a:t>
            </a:r>
            <a:endParaRPr lang="es-ES_tradnl" sz="2400" dirty="0" smtClean="0"/>
          </a:p>
        </p:txBody>
      </p:sp>
      <p:sp>
        <p:nvSpPr>
          <p:cNvPr id="109571" name="Text Box 10"/>
          <p:cNvSpPr txBox="1">
            <a:spLocks noChangeArrowheads="1"/>
          </p:cNvSpPr>
          <p:nvPr/>
        </p:nvSpPr>
        <p:spPr bwMode="auto">
          <a:xfrm>
            <a:off x="0" y="0"/>
            <a:ext cx="758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1400"/>
              <a:t>MF 124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0" y="908050"/>
            <a:ext cx="9144000" cy="52387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D6009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ES_tradnl" sz="2800" b="1" dirty="0">
                <a:solidFill>
                  <a:schemeClr val="accent6">
                    <a:lumMod val="75000"/>
                  </a:schemeClr>
                </a:solidFill>
                <a:latin typeface="Times New Roman"/>
              </a:rPr>
              <a:t>Carità (I)</a:t>
            </a:r>
          </a:p>
        </p:txBody>
      </p:sp>
      <p:sp>
        <p:nvSpPr>
          <p:cNvPr id="109573" name="Rettangolo 7"/>
          <p:cNvSpPr>
            <a:spLocks noChangeArrowheads="1"/>
          </p:cNvSpPr>
          <p:nvPr/>
        </p:nvSpPr>
        <p:spPr bwMode="auto">
          <a:xfrm>
            <a:off x="179388" y="1508125"/>
            <a:ext cx="62642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it-IT"/>
              <a:t>«È la virtù teologale per la quale </a:t>
            </a:r>
            <a:r>
              <a:rPr lang="it-IT" b="1">
                <a:solidFill>
                  <a:srgbClr val="008000"/>
                </a:solidFill>
              </a:rPr>
              <a:t>amiamo Dio sopra ogni cosa e il prossimo per amore di Dio</a:t>
            </a:r>
            <a:r>
              <a:rPr lang="it-IT"/>
              <a:t>» </a:t>
            </a:r>
          </a:p>
        </p:txBody>
      </p:sp>
      <p:sp>
        <p:nvSpPr>
          <p:cNvPr id="109574" name="Text Box 5"/>
          <p:cNvSpPr txBox="1">
            <a:spLocks noChangeArrowheads="1"/>
          </p:cNvSpPr>
          <p:nvPr/>
        </p:nvSpPr>
        <p:spPr bwMode="auto">
          <a:xfrm>
            <a:off x="250825" y="2708275"/>
            <a:ext cx="6192838" cy="230822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it-IT"/>
              <a:t>Il cuore umano non è capace di produrre questo amore, che è una </a:t>
            </a:r>
            <a:r>
              <a:rPr lang="it-IT" b="1">
                <a:solidFill>
                  <a:srgbClr val="FF0000"/>
                </a:solidFill>
              </a:rPr>
              <a:t>pura donazione gratuita di Dio</a:t>
            </a:r>
            <a:r>
              <a:rPr lang="it-IT"/>
              <a:t>. Ecco perché l’uomo non può amare Dio sopra tutte le cose e il prossimo per Dio se non in virtù di quell’amore nuovo che Dio gli infonde come virtù teologale.</a:t>
            </a:r>
            <a:endParaRPr lang="es-ES_tradnl"/>
          </a:p>
        </p:txBody>
      </p:sp>
      <p:sp>
        <p:nvSpPr>
          <p:cNvPr id="109575" name="Rettangolo 10"/>
          <p:cNvSpPr>
            <a:spLocks noChangeArrowheads="1"/>
          </p:cNvSpPr>
          <p:nvPr/>
        </p:nvSpPr>
        <p:spPr bwMode="auto">
          <a:xfrm>
            <a:off x="179388" y="5105400"/>
            <a:ext cx="6408737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it-IT" sz="2100"/>
              <a:t>L’</a:t>
            </a:r>
            <a:r>
              <a:rPr lang="it-IT" sz="2100" b="1">
                <a:solidFill>
                  <a:srgbClr val="008000"/>
                </a:solidFill>
              </a:rPr>
              <a:t>amore a Dio</a:t>
            </a:r>
            <a:r>
              <a:rPr lang="it-IT" sz="2100"/>
              <a:t> e l’</a:t>
            </a:r>
            <a:r>
              <a:rPr lang="it-IT" sz="2100" b="1">
                <a:solidFill>
                  <a:srgbClr val="008000"/>
                </a:solidFill>
              </a:rPr>
              <a:t>amore al prossimo</a:t>
            </a:r>
            <a:r>
              <a:rPr lang="it-IT" sz="2100"/>
              <a:t> hanno la stessa fonte, ma tra di loro c’è una </a:t>
            </a:r>
            <a:r>
              <a:rPr lang="it-IT" sz="2100" b="1">
                <a:solidFill>
                  <a:srgbClr val="C00000"/>
                </a:solidFill>
              </a:rPr>
              <a:t>gerarchia</a:t>
            </a:r>
            <a:r>
              <a:rPr lang="it-IT" sz="2100"/>
              <a:t>. Il primo è l’amore a Dio, il quale è, allo stesso tempo, fonte e radice dell’amore al prossimo. L’amore al prossimo è, a sua volta, segno che l’amore a Dio è autentico e non falso.</a:t>
            </a:r>
          </a:p>
        </p:txBody>
      </p:sp>
      <p:pic>
        <p:nvPicPr>
          <p:cNvPr id="109576" name="Immagine 11" descr="carità.jpe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1628775"/>
            <a:ext cx="2160587" cy="45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folHlink"/>
          </a:solidFill>
        </p:spPr>
        <p:txBody>
          <a:bodyPr/>
          <a:lstStyle/>
          <a:p>
            <a:pPr algn="r"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VIRTU’, 20</a:t>
            </a:r>
            <a:endParaRPr lang="es-ES_tradnl" sz="2400" dirty="0" smtClean="0"/>
          </a:p>
        </p:txBody>
      </p:sp>
      <p:sp>
        <p:nvSpPr>
          <p:cNvPr id="110595" name="Text Box 10"/>
          <p:cNvSpPr txBox="1">
            <a:spLocks noChangeArrowheads="1"/>
          </p:cNvSpPr>
          <p:nvPr/>
        </p:nvSpPr>
        <p:spPr bwMode="auto">
          <a:xfrm>
            <a:off x="0" y="0"/>
            <a:ext cx="758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1400"/>
              <a:t>MF 125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0" y="908050"/>
            <a:ext cx="9144000" cy="52387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D6009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ES_tradnl" sz="2800" b="1" dirty="0">
                <a:solidFill>
                  <a:schemeClr val="accent6">
                    <a:lumMod val="75000"/>
                  </a:schemeClr>
                </a:solidFill>
                <a:latin typeface="Times New Roman"/>
              </a:rPr>
              <a:t>Carità (II)</a:t>
            </a:r>
          </a:p>
        </p:txBody>
      </p:sp>
      <p:sp>
        <p:nvSpPr>
          <p:cNvPr id="110597" name="Text Box 5"/>
          <p:cNvSpPr txBox="1">
            <a:spLocks noChangeArrowheads="1"/>
          </p:cNvSpPr>
          <p:nvPr/>
        </p:nvSpPr>
        <p:spPr bwMode="auto">
          <a:xfrm>
            <a:off x="323850" y="1773238"/>
            <a:ext cx="6192838" cy="48323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it-IT" sz="2800">
                <a:latin typeface="Baskerville Old Face" pitchFamily="18" charset="0"/>
              </a:rPr>
              <a:t>«Carissimi, amiamoci gli uni gli altri, perché l’amore è da Dio: chiunque ama è generato da Dio e conosce Dio. Chi non ama non ha conosciuto Dio, perché Dio è amore. In questo si è manifestato l’amore di Dio per noi: Dio ha mandato il suo Figlio unigenito nel mondo, perché noi avessimo la vita per Lui. In questo sta l’amore: non siamo stati noi ad amare Dio, ma è Lui che ha amato noi» (1 </a:t>
            </a:r>
            <a:r>
              <a:rPr lang="it-IT" sz="2800" i="1">
                <a:latin typeface="Baskerville Old Face" pitchFamily="18" charset="0"/>
              </a:rPr>
              <a:t>Gv </a:t>
            </a:r>
            <a:r>
              <a:rPr lang="it-IT" sz="2800">
                <a:latin typeface="Baskerville Old Face" pitchFamily="18" charset="0"/>
              </a:rPr>
              <a:t>4, 7-10). </a:t>
            </a:r>
          </a:p>
        </p:txBody>
      </p:sp>
      <p:pic>
        <p:nvPicPr>
          <p:cNvPr id="110598" name="Immagine 11" descr="carità.jpe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1628775"/>
            <a:ext cx="2160587" cy="45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 rot="20990220">
            <a:off x="516038" y="1280366"/>
            <a:ext cx="43685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dirty="0" smtClean="0">
                <a:ln w="1905"/>
                <a:gradFill>
                  <a:gsLst>
                    <a:gs pos="0">
                      <a:srgbClr val="1AB39F">
                        <a:shade val="20000"/>
                        <a:satMod val="200000"/>
                      </a:srgbClr>
                    </a:gs>
                    <a:gs pos="78000">
                      <a:srgbClr val="1AB39F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1AB39F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Cosa significa </a:t>
            </a:r>
          </a:p>
          <a:p>
            <a:pPr algn="ctr"/>
            <a:r>
              <a:rPr lang="it-IT" sz="5400" b="1" dirty="0" smtClean="0">
                <a:ln w="1905"/>
                <a:gradFill>
                  <a:gsLst>
                    <a:gs pos="0">
                      <a:srgbClr val="1AB39F">
                        <a:shade val="20000"/>
                        <a:satMod val="200000"/>
                      </a:srgbClr>
                    </a:gs>
                    <a:gs pos="78000">
                      <a:srgbClr val="1AB39F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1AB39F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credere?</a:t>
            </a:r>
            <a:endParaRPr lang="it-IT" sz="5400" b="1" dirty="0">
              <a:ln w="1905"/>
              <a:gradFill>
                <a:gsLst>
                  <a:gs pos="0">
                    <a:srgbClr val="1AB39F">
                      <a:shade val="20000"/>
                      <a:satMod val="200000"/>
                    </a:srgbClr>
                  </a:gs>
                  <a:gs pos="78000">
                    <a:srgbClr val="1AB39F">
                      <a:tint val="90000"/>
                      <a:shade val="89000"/>
                      <a:satMod val="220000"/>
                    </a:srgbClr>
                  </a:gs>
                  <a:gs pos="100000">
                    <a:srgbClr val="1AB39F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87624" y="3861048"/>
            <a:ext cx="741682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28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è uno strano verbo in italiano …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it-IT" sz="2800" dirty="0" smtClean="0">
              <a:solidFill>
                <a:prstClr val="white"/>
              </a:solidFill>
              <a:latin typeface="Garamond" pitchFamily="18" charset="0"/>
              <a:ea typeface="Times New Roman" pitchFamily="18" charset="0"/>
              <a:cs typeface="Tahoma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28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contiene un’ambivalenza: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28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- sia l'idea di sicurezza, di certezza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28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- e sia quella di insicurezza, di insignificanza. </a:t>
            </a:r>
            <a:endParaRPr lang="it-IT" sz="28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76672"/>
            <a:ext cx="410598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67544" y="416278"/>
            <a:ext cx="813690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indent="-514350" algn="just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it-IT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"Credo che..." </a:t>
            </a:r>
          </a:p>
          <a:p>
            <a:pPr marL="514350" indent="-514350"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3200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= penso che..., ma non ne sono sicuro.</a:t>
            </a:r>
            <a:r>
              <a:rPr lang="it-IT" sz="32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</a:p>
          <a:p>
            <a:pPr marL="514350" indent="-514350"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32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     (ritengo che, penso, mi piacerebbe …)</a:t>
            </a:r>
          </a:p>
          <a:p>
            <a:pPr marL="514350" indent="-514350" algn="just" fontAlgn="base">
              <a:spcBef>
                <a:spcPct val="0"/>
              </a:spcBef>
              <a:spcAft>
                <a:spcPct val="0"/>
              </a:spcAft>
            </a:pPr>
            <a:endParaRPr lang="it-IT" sz="3200" dirty="0" smtClean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514350" indent="-514350" algn="just" fontAlgn="base">
              <a:spcBef>
                <a:spcPct val="0"/>
              </a:spcBef>
              <a:spcAft>
                <a:spcPct val="0"/>
              </a:spcAft>
            </a:pPr>
            <a:endParaRPr lang="it-IT" sz="3200" dirty="0" smtClean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3200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Es.: "Credo che domani faccia bello"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3200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= non ne sono ben sicuro ma non mi meraviglierei troppo qualora capitasse il contrario.</a:t>
            </a:r>
            <a:r>
              <a:rPr lang="it-IT" sz="32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  <a:endParaRPr lang="it-IT" sz="32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933056"/>
            <a:ext cx="2115691" cy="2493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971600" y="5157192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white"/>
                </a:solidFill>
              </a:rPr>
              <a:t>Si crede in qualcosa di non verificato, né di verificabile!</a:t>
            </a:r>
            <a:endParaRPr lang="it-IT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95536" y="404664"/>
            <a:ext cx="82089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2. "Credo a... (qualcuno)"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2400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= mi fido di qualcuno e perciò accetto quanto mi dice.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it-IT" sz="2400" dirty="0" smtClean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Es.: "Credo al medico che mi propone una certa cura"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= mi fido del medico e perciò accetto come valido per guarire qualcosa che per me non è verificabile e perciò mi rimane sempre, fino a guarigione avvenuta, un margine più o meno grande di dubbio.</a:t>
            </a:r>
            <a:r>
              <a:rPr lang="it-IT" sz="24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dirty="0" smtClean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899592" y="357301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In questo caso "credere" è accettare come vero qualcosa che non mi è evidente e che tuttavia accetto sulla parola di persone in cui ho fiducia, non in base a prove di tipo razionale, ma in base ad "indizi" o "garanzie".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Prima mi fido della persona e poi accetto per vero quello che la persona dice. Però </a:t>
            </a:r>
            <a:r>
              <a:rPr lang="it-IT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rimane sempre un margine di</a:t>
            </a:r>
            <a:r>
              <a:rPr lang="it-IT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it-IT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dubbio</a:t>
            </a:r>
            <a:r>
              <a:rPr lang="it-IT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 sul "valore" delle persone che mi propongono l'</a:t>
            </a:r>
            <a:r>
              <a:rPr lang="it-IT" dirty="0" err="1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inevidente</a:t>
            </a:r>
            <a:r>
              <a:rPr lang="it-IT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. </a:t>
            </a:r>
            <a:endParaRPr lang="it-IT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140968"/>
            <a:ext cx="2065412" cy="3098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23528" y="404664"/>
            <a:ext cx="83529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it-IT" sz="2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3. "Credo a ... (qualcosa)" 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it-IT" sz="2000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= sono assolutamente sicuro della verità di un'affermazione.</a:t>
            </a:r>
            <a:r>
              <a:rPr lang="it-IT" sz="2000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it-IT" sz="2000" dirty="0" smtClean="0">
              <a:solidFill>
                <a:prstClr val="white"/>
              </a:solidFill>
              <a:latin typeface="Garamond" pitchFamily="18" charset="0"/>
              <a:ea typeface="Times New Roman" pitchFamily="18" charset="0"/>
              <a:cs typeface="Tahoma" pitchFamily="34" charset="0"/>
            </a:endParaRPr>
          </a:p>
          <a:p>
            <a:pPr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it-IT" sz="2000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Es.: "Quello è uno che crede a ciò che fa" 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it-IT" sz="2000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= è assolutamente sicuro di ciò che fa e si butta con convinzione, entusiasmo e rischio in ciò   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it-IT" sz="2000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    che fa, esprime il meglio di sé.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3429000"/>
            <a:ext cx="3560812" cy="2497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539552" y="2924944"/>
            <a:ext cx="40324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it-IT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In questo caso però, se voglio essere chiaro, devo </a:t>
            </a:r>
            <a:r>
              <a:rPr lang="it-IT" i="1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precisare da dove nasce questa mia     sicurezza</a:t>
            </a:r>
            <a:r>
              <a:rPr lang="it-IT" dirty="0" smtClean="0">
                <a:solidFill>
                  <a:prstClr val="white"/>
                </a:solidFill>
                <a:latin typeface="Garamond" pitchFamily="18" charset="0"/>
                <a:ea typeface="Times New Roman" pitchFamily="18" charset="0"/>
                <a:cs typeface="Tahoma" pitchFamily="34" charset="0"/>
              </a:rPr>
              <a:t>. Una certa affermazione è vera perché la constato vera, oppure ho esperienza della realtà espressa da quell'affermazione; l'ho dimostrata razionalmente; mi fido di qualcuno che me la garantisce, perché lo ritengo degno di fiducia. In quest'ultimo caso ricado nel 2° significato del verbo "credere". </a:t>
            </a:r>
            <a:endParaRPr lang="it-IT" dirty="0" smtClean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tro">
  <a:themeElements>
    <a:clrScheme name="Personalizzato 1">
      <a:dk1>
        <a:srgbClr val="00192E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C00000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3545</Words>
  <Application>Microsoft Macintosh PowerPoint</Application>
  <PresentationFormat>Presentazione su schermo (4:3)</PresentationFormat>
  <Paragraphs>436</Paragraphs>
  <Slides>54</Slides>
  <Notes>9</Notes>
  <HiddenSlides>0</HiddenSlides>
  <MMClips>0</MMClips>
  <ScaleCrop>false</ScaleCrop>
  <HeadingPairs>
    <vt:vector size="6" baseType="variant">
      <vt:variant>
        <vt:lpstr>Tema</vt:lpstr>
      </vt:variant>
      <vt:variant>
        <vt:i4>5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54</vt:i4>
      </vt:variant>
    </vt:vector>
  </HeadingPairs>
  <TitlesOfParts>
    <vt:vector size="61" baseType="lpstr">
      <vt:lpstr>Tema di Office</vt:lpstr>
      <vt:lpstr>Metro</vt:lpstr>
      <vt:lpstr>1_Tema di Office</vt:lpstr>
      <vt:lpstr>2_Tema di Office</vt:lpstr>
      <vt:lpstr>Struttura predefinita</vt:lpstr>
      <vt:lpstr>Picture (32-bit)</vt:lpstr>
      <vt:lpstr>MindManager Document</vt:lpstr>
      <vt:lpstr>Per dare il meglio di se’</vt:lpstr>
      <vt:lpstr>Le virtù umane si radicano nelle ...</vt:lpstr>
      <vt:lpstr>VIRTU’, 16</vt:lpstr>
      <vt:lpstr>VIRTU’, 17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VIRTU’, 18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VIRTU’, 19</vt:lpstr>
      <vt:lpstr>VIRTU’, 20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virtù umane si radicano nelle ...</dc:title>
  <dc:creator>Sandra</dc:creator>
  <cp:lastModifiedBy>Agire</cp:lastModifiedBy>
  <cp:revision>5</cp:revision>
  <dcterms:created xsi:type="dcterms:W3CDTF">2013-05-11T09:18:12Z</dcterms:created>
  <dcterms:modified xsi:type="dcterms:W3CDTF">2016-11-30T10:55:33Z</dcterms:modified>
</cp:coreProperties>
</file>